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91" r:id="rId1"/>
  </p:sldMasterIdLst>
  <p:notesMasterIdLst>
    <p:notesMasterId r:id="rId19"/>
  </p:notesMasterIdLst>
  <p:handoutMasterIdLst>
    <p:handoutMasterId r:id="rId20"/>
  </p:handoutMasterIdLst>
  <p:sldIdLst>
    <p:sldId id="353" r:id="rId2"/>
    <p:sldId id="439" r:id="rId3"/>
    <p:sldId id="447" r:id="rId4"/>
    <p:sldId id="451" r:id="rId5"/>
    <p:sldId id="452" r:id="rId6"/>
    <p:sldId id="446" r:id="rId7"/>
    <p:sldId id="448" r:id="rId8"/>
    <p:sldId id="459" r:id="rId9"/>
    <p:sldId id="457" r:id="rId10"/>
    <p:sldId id="460" r:id="rId11"/>
    <p:sldId id="449" r:id="rId12"/>
    <p:sldId id="450" r:id="rId13"/>
    <p:sldId id="456" r:id="rId14"/>
    <p:sldId id="458" r:id="rId15"/>
    <p:sldId id="445" r:id="rId16"/>
    <p:sldId id="453" r:id="rId17"/>
    <p:sldId id="454" r:id="rId18"/>
  </p:sldIdLst>
  <p:sldSz cx="9144000" cy="6858000" type="screen4x3"/>
  <p:notesSz cx="9874250" cy="6797675"/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1">
          <p15:clr>
            <a:srgbClr val="A4A3A4"/>
          </p15:clr>
        </p15:guide>
        <p15:guide id="2" pos="311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0000FF"/>
    <a:srgbClr val="66FF33"/>
    <a:srgbClr val="EBEBFF"/>
    <a:srgbClr val="E7E7FF"/>
    <a:srgbClr val="E1E1FF"/>
    <a:srgbClr val="CCCCFF"/>
    <a:srgbClr val="000000"/>
    <a:srgbClr val="99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無樣式、表格格線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9012ECD-51FC-41F1-AA8D-1B2483CD663E}" styleName="淺色樣式 2 - 輔色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2D5ABB26-0587-4C30-8999-92F81FD0307C}" styleName="無樣式、無格線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16DA210-FB5B-4158-B5E0-FEB733F419BA}" styleName="淺色樣式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ED083AE6-46FA-4A59-8FB0-9F97EB10719F}" styleName="淺色樣式 3 - 輔色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D7AC3CCA-C797-4891-BE02-D94E43425B78}" styleName="中等深淺樣式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21E4AEA4-8DFA-4A89-87EB-49C32662AFE0}" styleName="中等深淺樣式 2 - 輔色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中等深淺樣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10A1B5D5-9B99-4C35-A422-299274C87663}" styleName="中等深淺樣式 1 - 輔色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72833802-FEF1-4C79-8D5D-14CF1EAF98D9}" styleName="淺色樣式 2 - 輔色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91EBBBCC-DAD2-459C-BE2E-F6DE35CF9A28}" styleName="深色樣式 2 - 輔色 3/輔色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9DCAF9ED-07DC-4A11-8D7F-57B35C25682E}" styleName="中等深淺樣式 1 - 輔色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FABFCF23-3B69-468F-B69F-88F6DE6A72F2}" styleName="中等深淺樣式 1 - 輔色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E171933-4619-4E11-9A3F-F7608DF75F80}" styleName="中等深淺樣式 1 - 輔色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2A488322-F2BA-4B5B-9748-0D474271808F}" styleName="中等深淺樣式 3 - 輔色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0A15C55-8517-42AA-B614-E9B94910E393}" styleName="中等深淺樣式 2 - 輔色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61" autoAdjust="0"/>
    <p:restoredTop sz="90996" autoAdjust="0"/>
  </p:normalViewPr>
  <p:slideViewPr>
    <p:cSldViewPr>
      <p:cViewPr varScale="1">
        <p:scale>
          <a:sx n="104" d="100"/>
          <a:sy n="104" d="100"/>
        </p:scale>
        <p:origin x="186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83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0" d="100"/>
          <a:sy n="80" d="100"/>
        </p:scale>
        <p:origin x="-1440" y="-96"/>
      </p:cViewPr>
      <p:guideLst>
        <p:guide orient="horz" pos="2141"/>
        <p:guide pos="3110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2799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591175" y="0"/>
            <a:ext cx="4281488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fld id="{D9100C9D-5435-413A-BF52-2B15EB002061}" type="datetime1">
              <a:rPr lang="zh-TW" altLang="en-US"/>
              <a:pPr>
                <a:defRPr/>
              </a:pPr>
              <a:t>2015/10/28</a:t>
            </a:fld>
            <a:endParaRPr lang="en-US" altLang="zh-TW"/>
          </a:p>
        </p:txBody>
      </p:sp>
      <p:sp>
        <p:nvSpPr>
          <p:cNvPr id="1024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456363"/>
            <a:ext cx="42799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r>
              <a:rPr lang="en-US" altLang="zh-TW"/>
              <a:t>CSIE CIAL Lab</a:t>
            </a:r>
          </a:p>
        </p:txBody>
      </p:sp>
      <p:sp>
        <p:nvSpPr>
          <p:cNvPr id="1024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591175" y="6456363"/>
            <a:ext cx="4281488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fld id="{DE170E82-7C65-4478-A546-7809429790DF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6971142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2799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591175" y="0"/>
            <a:ext cx="4281488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fld id="{E80364E5-E223-41E7-8F7B-C58689653AC1}" type="datetime1">
              <a:rPr lang="zh-TW" altLang="en-US"/>
              <a:pPr>
                <a:defRPr/>
              </a:pPr>
              <a:t>2015/10/28</a:t>
            </a:fld>
            <a:endParaRPr lang="en-US" altLang="zh-TW"/>
          </a:p>
        </p:txBody>
      </p:sp>
      <p:sp>
        <p:nvSpPr>
          <p:cNvPr id="460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38500" y="509588"/>
            <a:ext cx="3397250" cy="25495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39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87425" y="3228975"/>
            <a:ext cx="7899400" cy="305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 smtClean="0"/>
              <a:t>按一下以編輯母片</a:t>
            </a:r>
          </a:p>
          <a:p>
            <a:pPr lvl="1"/>
            <a:r>
              <a:rPr lang="zh-TW" altLang="en-US" noProof="0" smtClean="0"/>
              <a:t>第二層</a:t>
            </a:r>
          </a:p>
          <a:p>
            <a:pPr lvl="2"/>
            <a:r>
              <a:rPr lang="zh-TW" altLang="en-US" noProof="0" smtClean="0"/>
              <a:t>第三層</a:t>
            </a:r>
          </a:p>
          <a:p>
            <a:pPr lvl="3"/>
            <a:r>
              <a:rPr lang="zh-TW" altLang="en-US" noProof="0" smtClean="0"/>
              <a:t>第四層</a:t>
            </a:r>
          </a:p>
          <a:p>
            <a:pPr lvl="4"/>
            <a:r>
              <a:rPr lang="zh-TW" altLang="en-US" noProof="0" smtClean="0"/>
              <a:t>第五層</a:t>
            </a:r>
          </a:p>
        </p:txBody>
      </p:sp>
      <p:sp>
        <p:nvSpPr>
          <p:cNvPr id="839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456363"/>
            <a:ext cx="42799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r>
              <a:rPr lang="en-US" altLang="zh-TW"/>
              <a:t>CSIE CIAL Lab</a:t>
            </a:r>
          </a:p>
        </p:txBody>
      </p:sp>
      <p:sp>
        <p:nvSpPr>
          <p:cNvPr id="839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591175" y="6456363"/>
            <a:ext cx="4281488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fld id="{B67C58D4-8247-4CDB-B8D8-366157AD7CF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344546481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eaLnBrk="1" hangingPunct="1"/>
            <a:fld id="{9F011DFF-4CF2-4B16-A707-64B28036040A}" type="slidenum">
              <a:rPr lang="en-US" altLang="zh-TW" smtClean="0"/>
              <a:pPr eaLnBrk="1" hangingPunct="1"/>
              <a:t>1</a:t>
            </a:fld>
            <a:endParaRPr lang="en-US" altLang="zh-TW" smtClean="0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eaLnBrk="1" hangingPunct="1"/>
            <a:fld id="{49D338C6-14FA-48CC-A73D-B1557EEBA41C}" type="datetime1">
              <a:rPr lang="zh-TW" altLang="en-US" smtClean="0"/>
              <a:pPr eaLnBrk="1" hangingPunct="1"/>
              <a:t>2015/10/28</a:t>
            </a:fld>
            <a:endParaRPr lang="en-US" altLang="zh-TW" smtClean="0"/>
          </a:p>
        </p:txBody>
      </p:sp>
      <p:sp>
        <p:nvSpPr>
          <p:cNvPr id="4710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eaLnBrk="1" hangingPunct="1"/>
            <a:r>
              <a:rPr lang="en-US" altLang="zh-TW" smtClean="0"/>
              <a:t>CSIE CIAL Lab</a:t>
            </a:r>
          </a:p>
        </p:txBody>
      </p:sp>
      <p:sp>
        <p:nvSpPr>
          <p:cNvPr id="47109" name="Rectangle 7"/>
          <p:cNvSpPr txBox="1">
            <a:spLocks noGrp="1" noChangeArrowheads="1"/>
          </p:cNvSpPr>
          <p:nvPr/>
        </p:nvSpPr>
        <p:spPr bwMode="auto">
          <a:xfrm>
            <a:off x="5591175" y="6456363"/>
            <a:ext cx="4281488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algn="r" eaLnBrk="1" hangingPunct="1"/>
            <a:fld id="{B507DD77-2F27-408A-A247-AD7484650273}" type="slidenum">
              <a:rPr lang="en-US" altLang="zh-TW" sz="1200"/>
              <a:pPr algn="r" eaLnBrk="1" hangingPunct="1"/>
              <a:t>1</a:t>
            </a:fld>
            <a:endParaRPr lang="en-US" altLang="zh-TW" sz="1200"/>
          </a:p>
        </p:txBody>
      </p:sp>
      <p:sp>
        <p:nvSpPr>
          <p:cNvPr id="471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213100" y="508000"/>
            <a:ext cx="3397250" cy="2549525"/>
          </a:xfrm>
          <a:ln/>
        </p:spPr>
      </p:sp>
      <p:sp>
        <p:nvSpPr>
          <p:cNvPr id="471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zh-TW" smtClean="0">
              <a:ea typeface="新細明體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8629319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TW" dirty="0" smtClean="0"/>
          </a:p>
        </p:txBody>
      </p:sp>
      <p:sp>
        <p:nvSpPr>
          <p:cNvPr id="4" name="日期版面配置區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E80364E5-E223-41E7-8F7B-C58689653AC1}" type="datetime1">
              <a:rPr lang="zh-TW" altLang="en-US" smtClean="0"/>
              <a:pPr>
                <a:defRPr/>
              </a:pPr>
              <a:t>2015/10/28</a:t>
            </a:fld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CSIE CIAL Lab</a:t>
            </a:r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7C58D4-8247-4CDB-B8D8-366157AD7CF1}" type="slidenum">
              <a:rPr lang="en-US" altLang="zh-TW" smtClean="0"/>
              <a:pPr>
                <a:defRPr/>
              </a:pPr>
              <a:t>2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1772919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/>
          <p:cNvSpPr>
            <a:spLocks noChangeArrowheads="1"/>
          </p:cNvSpPr>
          <p:nvPr/>
        </p:nvSpPr>
        <p:spPr bwMode="auto">
          <a:xfrm>
            <a:off x="228600" y="381000"/>
            <a:ext cx="8686800" cy="5638800"/>
          </a:xfrm>
          <a:prstGeom prst="roundRect">
            <a:avLst>
              <a:gd name="adj" fmla="val 7912"/>
            </a:avLst>
          </a:prstGeom>
          <a:solidFill>
            <a:schemeClr val="folHlink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0" lang="zh-TW" altLang="zh-TW" sz="2400">
              <a:latin typeface="Times New Roman" pitchFamily="18" charset="0"/>
              <a:ea typeface="新細明體" pitchFamily="18" charset="-120"/>
            </a:endParaRPr>
          </a:p>
        </p:txBody>
      </p:sp>
      <p:sp>
        <p:nvSpPr>
          <p:cNvPr id="5" name="AutoShape 3"/>
          <p:cNvSpPr>
            <a:spLocks noChangeArrowheads="1"/>
          </p:cNvSpPr>
          <p:nvPr/>
        </p:nvSpPr>
        <p:spPr bwMode="white">
          <a:xfrm>
            <a:off x="327025" y="488950"/>
            <a:ext cx="8435975" cy="4768850"/>
          </a:xfrm>
          <a:prstGeom prst="roundRect">
            <a:avLst>
              <a:gd name="adj" fmla="val 7310"/>
            </a:avLst>
          </a:prstGeom>
          <a:solidFill>
            <a:schemeClr val="bg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0" lang="zh-TW" altLang="zh-TW" sz="2400">
              <a:latin typeface="Times New Roman" pitchFamily="18" charset="0"/>
              <a:ea typeface="新細明體" pitchFamily="18" charset="-120"/>
            </a:endParaRPr>
          </a:p>
        </p:txBody>
      </p:sp>
      <p:sp>
        <p:nvSpPr>
          <p:cNvPr id="6" name="AutoShape 4"/>
          <p:cNvSpPr>
            <a:spLocks noChangeArrowheads="1"/>
          </p:cNvSpPr>
          <p:nvPr/>
        </p:nvSpPr>
        <p:spPr bwMode="blackWhite">
          <a:xfrm>
            <a:off x="1371600" y="3338513"/>
            <a:ext cx="6400800" cy="22860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508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0" lang="zh-TW" altLang="zh-TW">
              <a:ea typeface="新細明體" pitchFamily="18" charset="-120"/>
            </a:endParaRPr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ctrTitle"/>
          </p:nvPr>
        </p:nvSpPr>
        <p:spPr>
          <a:xfrm>
            <a:off x="685800" y="857250"/>
            <a:ext cx="7772400" cy="2266950"/>
          </a:xfrm>
        </p:spPr>
        <p:txBody>
          <a:bodyPr anchor="ctr" anchorCtr="1"/>
          <a:lstStyle>
            <a:lvl1pPr algn="ctr">
              <a:defRPr sz="4100" i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100358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1752600" y="3567113"/>
            <a:ext cx="5410200" cy="1905000"/>
          </a:xfrm>
        </p:spPr>
        <p:txBody>
          <a:bodyPr anchor="ctr"/>
          <a:lstStyle>
            <a:lvl1pPr marL="0" indent="0" algn="ctr">
              <a:buFont typeface="Wingdings" pitchFamily="2" charset="2"/>
              <a:buNone/>
              <a:defRPr sz="3300"/>
            </a:lvl1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555732-0661-4510-8994-21747E367F95}" type="datetime1">
              <a:rPr lang="zh-TW" altLang="en-US"/>
              <a:pPr>
                <a:defRPr/>
              </a:pPr>
              <a:t>2015/10/28</a:t>
            </a:fld>
            <a:endParaRPr lang="en-US" altLang="zh-TW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>
          <a:xfrm>
            <a:off x="2843213" y="6308725"/>
            <a:ext cx="4033837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National Cheng Kung University CSIE Computer &amp; Internet Architecture Lab </a:t>
            </a:r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D525C8-037D-4D9C-A89D-84B4CBED047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9740791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080299-9B71-4CE5-8AF3-49E78D1409C8}" type="datetime1">
              <a:rPr lang="zh-TW" altLang="en-US"/>
              <a:pPr>
                <a:defRPr/>
              </a:pPr>
              <a:t>2015/10/28</a:t>
            </a:fld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National Cheng Kung University CSIE Computer &amp; Internet Architecture Lab 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D35581-8FB1-4BA3-A1BD-7283ADB7F16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615163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534150" y="549275"/>
            <a:ext cx="1924050" cy="53943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762000" y="549275"/>
            <a:ext cx="5619750" cy="53943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F09290-2659-4358-AE6E-0D2AB2AB43AE}" type="datetime1">
              <a:rPr lang="zh-TW" altLang="en-US"/>
              <a:pPr>
                <a:defRPr/>
              </a:pPr>
              <a:t>2015/10/28</a:t>
            </a:fld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National Cheng Kung University CSIE Computer &amp; Internet Architecture Lab 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378D4B-52B5-445E-B845-CE63557AFEDD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4796815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標題，文字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62000" y="549275"/>
            <a:ext cx="7696200" cy="592138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sz="half" idx="1"/>
          </p:nvPr>
        </p:nvSpPr>
        <p:spPr>
          <a:xfrm>
            <a:off x="762000" y="1412875"/>
            <a:ext cx="3771900" cy="4530725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86300" y="1412875"/>
            <a:ext cx="3771900" cy="4530725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3D082F-EB1F-4CA9-A2BB-73C8CA86B6DC}" type="datetime1">
              <a:rPr lang="zh-TW" altLang="en-US"/>
              <a:pPr>
                <a:defRPr/>
              </a:pPr>
              <a:t>2015/10/28</a:t>
            </a:fld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National Cheng Kung University CSIE Computer &amp; Internet Architecture Lab 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E7B881-FCCB-4025-94C8-DA2AFB2801F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88730940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標題及表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62000" y="549275"/>
            <a:ext cx="7696200" cy="592138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表格版面配置區 2"/>
          <p:cNvSpPr>
            <a:spLocks noGrp="1"/>
          </p:cNvSpPr>
          <p:nvPr>
            <p:ph type="tbl" idx="1"/>
          </p:nvPr>
        </p:nvSpPr>
        <p:spPr>
          <a:xfrm>
            <a:off x="762000" y="1412875"/>
            <a:ext cx="7696200" cy="4530725"/>
          </a:xfrm>
        </p:spPr>
        <p:txBody>
          <a:bodyPr/>
          <a:lstStyle/>
          <a:p>
            <a:pPr lvl="0"/>
            <a:endParaRPr lang="zh-TW" alt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662556-DD1A-4320-A61A-1EEC9D929459}" type="datetime1">
              <a:rPr lang="zh-TW" altLang="en-US"/>
              <a:pPr>
                <a:defRPr/>
              </a:pPr>
              <a:t>2015/10/28</a:t>
            </a:fld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National Cheng Kung University CSIE Computer &amp; Internet Architecture Lab 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EE0783-66AB-4E9E-B57F-90858DA08AE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647376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5B5826-75D5-42B3-A5C4-B229DF8C6A71}" type="datetime1">
              <a:rPr lang="zh-TW" altLang="en-US"/>
              <a:pPr>
                <a:defRPr/>
              </a:pPr>
              <a:t>2015/10/28</a:t>
            </a:fld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National Cheng Kung University CSIE Computer &amp; Internet Architecture Lab 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6951E2-EEAA-4669-B8F0-B40FD5B3C243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1502037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3840D1-7F77-4D1A-BD2B-AA0AFA56A26A}" type="datetime1">
              <a:rPr lang="zh-TW" altLang="en-US"/>
              <a:pPr>
                <a:defRPr/>
              </a:pPr>
              <a:t>2015/10/28</a:t>
            </a:fld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National Cheng Kung University CSIE Computer &amp; Internet Architecture Lab 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F754AE-326A-49DC-BA3C-648274DC3B1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2411781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762000" y="1412875"/>
            <a:ext cx="37719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86300" y="1412875"/>
            <a:ext cx="37719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8D7D96-79B4-4AC6-A23F-82AC22FB9E37}" type="datetime1">
              <a:rPr lang="zh-TW" altLang="en-US"/>
              <a:pPr>
                <a:defRPr/>
              </a:pPr>
              <a:t>2015/10/28</a:t>
            </a:fld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National Cheng Kung University CSIE Computer &amp; Internet Architecture Lab 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6F1F05-B80C-4342-AEC2-30DC8D76B3D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6973633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C8D481-9A74-41A8-A3DD-B725FABA0BFD}" type="datetime1">
              <a:rPr lang="zh-TW" altLang="en-US"/>
              <a:pPr>
                <a:defRPr/>
              </a:pPr>
              <a:t>2015/10/28</a:t>
            </a:fld>
            <a:endParaRPr lang="en-US" altLang="zh-TW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National Cheng Kung University CSIE Computer &amp; Internet Architecture Lab 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8368F9-24E6-4439-86FC-553CFE5611B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0704611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3432D8-DDB8-4D0D-A821-5B579638449B}" type="datetime1">
              <a:rPr lang="zh-TW" altLang="en-US"/>
              <a:pPr>
                <a:defRPr/>
              </a:pPr>
              <a:t>2015/10/28</a:t>
            </a:fld>
            <a:endParaRPr lang="en-US" altLang="zh-TW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National Cheng Kung University CSIE Computer &amp; Internet Architecture Lab 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3723CC-A3E8-494E-B22F-9BADF4484A4A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1974926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528D2E-D3A3-40BD-85D2-775B7A5B698A}" type="datetime1">
              <a:rPr lang="zh-TW" altLang="en-US"/>
              <a:pPr>
                <a:defRPr/>
              </a:pPr>
              <a:t>2015/10/28</a:t>
            </a:fld>
            <a:endParaRPr lang="en-US" altLang="zh-TW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National Cheng Kung University CSIE Computer &amp; Internet Architecture Lab 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CA9615-97A3-4B50-80FA-CDDFC7E0164E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60538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F84AE2-8279-4719-AA7D-0CCC31134587}" type="datetime1">
              <a:rPr lang="zh-TW" altLang="en-US"/>
              <a:pPr>
                <a:defRPr/>
              </a:pPr>
              <a:t>2015/10/28</a:t>
            </a:fld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National Cheng Kung University CSIE Computer &amp; Internet Architecture Lab 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68E641-5E6C-4237-BE88-7A5ACB6ACF2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3882211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7A583F-7C87-430E-BA42-51959189E1EB}" type="datetime1">
              <a:rPr lang="zh-TW" altLang="en-US"/>
              <a:pPr>
                <a:defRPr/>
              </a:pPr>
              <a:t>2015/10/28</a:t>
            </a:fld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National Cheng Kung University CSIE Computer &amp; Internet Architecture Lab 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2EF0DD-2EB3-4841-BC04-5E0E052FC0D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1828590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549275"/>
            <a:ext cx="7696200" cy="592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412875"/>
            <a:ext cx="7696200" cy="453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9933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62000" y="6308725"/>
            <a:ext cx="2057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0" sz="14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fld id="{C5623A5B-BE50-49C9-96A3-44CA19F684C2}" type="datetime1">
              <a:rPr lang="zh-TW" altLang="en-US"/>
              <a:pPr>
                <a:defRPr/>
              </a:pPr>
              <a:t>2015/10/28</a:t>
            </a:fld>
            <a:endParaRPr lang="en-US" altLang="zh-TW"/>
          </a:p>
        </p:txBody>
      </p:sp>
      <p:sp>
        <p:nvSpPr>
          <p:cNvPr id="9933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843213" y="6284913"/>
            <a:ext cx="39608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0" sz="14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r>
              <a:rPr lang="en-US" altLang="zh-TW"/>
              <a:t>National Cheng Kung University CSIE Computer &amp; Internet Architecture Lab </a:t>
            </a:r>
          </a:p>
        </p:txBody>
      </p:sp>
      <p:sp>
        <p:nvSpPr>
          <p:cNvPr id="9933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308725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0" sz="14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fld id="{22008DEC-E19B-4006-9D6C-42694AEFA0F0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  <p:grpSp>
        <p:nvGrpSpPr>
          <p:cNvPr id="1031" name="Group 10"/>
          <p:cNvGrpSpPr>
            <a:grpSpLocks/>
          </p:cNvGrpSpPr>
          <p:nvPr/>
        </p:nvGrpSpPr>
        <p:grpSpPr bwMode="auto">
          <a:xfrm>
            <a:off x="168275" y="212725"/>
            <a:ext cx="8823325" cy="6096000"/>
            <a:chOff x="106" y="28"/>
            <a:chExt cx="5558" cy="3840"/>
          </a:xfrm>
        </p:grpSpPr>
        <p:sp>
          <p:nvSpPr>
            <p:cNvPr id="99336" name="AutoShape 8"/>
            <p:cNvSpPr>
              <a:spLocks noChangeArrowheads="1"/>
            </p:cNvSpPr>
            <p:nvPr/>
          </p:nvSpPr>
          <p:spPr bwMode="auto">
            <a:xfrm>
              <a:off x="106" y="28"/>
              <a:ext cx="5558" cy="3840"/>
            </a:xfrm>
            <a:prstGeom prst="roundRect">
              <a:avLst>
                <a:gd name="adj" fmla="val 11046"/>
              </a:avLst>
            </a:prstGeom>
            <a:noFill/>
            <a:ln w="28575">
              <a:solidFill>
                <a:schemeClr val="fol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0" lang="zh-TW" altLang="zh-TW" sz="2400">
                <a:latin typeface="Times New Roman" pitchFamily="18" charset="0"/>
                <a:ea typeface="新細明體" pitchFamily="18" charset="-120"/>
              </a:endParaRPr>
            </a:p>
          </p:txBody>
        </p:sp>
        <p:sp>
          <p:nvSpPr>
            <p:cNvPr id="99337" name="Line 9"/>
            <p:cNvSpPr>
              <a:spLocks noChangeShapeType="1"/>
            </p:cNvSpPr>
            <p:nvPr/>
          </p:nvSpPr>
          <p:spPr bwMode="auto">
            <a:xfrm>
              <a:off x="480" y="709"/>
              <a:ext cx="4848" cy="0"/>
            </a:xfrm>
            <a:prstGeom prst="line">
              <a:avLst/>
            </a:prstGeom>
            <a:noFill/>
            <a:ln w="38100">
              <a:solidFill>
                <a:schemeClr val="folHlink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zh-TW" altLang="en-US">
                <a:ea typeface="新細明體" pitchFamily="18" charset="-120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24" r:id="rId1"/>
    <p:sldLayoutId id="2147484112" r:id="rId2"/>
    <p:sldLayoutId id="2147484113" r:id="rId3"/>
    <p:sldLayoutId id="2147484114" r:id="rId4"/>
    <p:sldLayoutId id="2147484115" r:id="rId5"/>
    <p:sldLayoutId id="2147484116" r:id="rId6"/>
    <p:sldLayoutId id="2147484117" r:id="rId7"/>
    <p:sldLayoutId id="2147484118" r:id="rId8"/>
    <p:sldLayoutId id="2147484119" r:id="rId9"/>
    <p:sldLayoutId id="2147484120" r:id="rId10"/>
    <p:sldLayoutId id="2147484121" r:id="rId11"/>
    <p:sldLayoutId id="2147484122" r:id="rId12"/>
    <p:sldLayoutId id="2147484123" r:id="rId13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33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3300">
          <a:solidFill>
            <a:schemeClr val="tx2"/>
          </a:solidFill>
          <a:latin typeface="Arial Black" pitchFamily="34" charset="0"/>
          <a:ea typeface="新細明體" pitchFamily="18" charset="-12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3300">
          <a:solidFill>
            <a:schemeClr val="tx2"/>
          </a:solidFill>
          <a:latin typeface="Arial Black" pitchFamily="34" charset="0"/>
          <a:ea typeface="新細明體" pitchFamily="18" charset="-12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3300">
          <a:solidFill>
            <a:schemeClr val="tx2"/>
          </a:solidFill>
          <a:latin typeface="Arial Black" pitchFamily="34" charset="0"/>
          <a:ea typeface="新細明體" pitchFamily="18" charset="-12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3300">
          <a:solidFill>
            <a:schemeClr val="tx2"/>
          </a:solidFill>
          <a:latin typeface="Arial Black" pitchFamily="34" charset="0"/>
          <a:ea typeface="新細明體" pitchFamily="18" charset="-120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3300">
          <a:solidFill>
            <a:schemeClr val="tx2"/>
          </a:solidFill>
          <a:latin typeface="Arial Black" pitchFamily="34" charset="0"/>
          <a:ea typeface="新細明體" pitchFamily="18" charset="-120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3300">
          <a:solidFill>
            <a:schemeClr val="tx2"/>
          </a:solidFill>
          <a:latin typeface="Arial Black" pitchFamily="34" charset="0"/>
          <a:ea typeface="新細明體" pitchFamily="18" charset="-120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3300">
          <a:solidFill>
            <a:schemeClr val="tx2"/>
          </a:solidFill>
          <a:latin typeface="Arial Black" pitchFamily="34" charset="0"/>
          <a:ea typeface="新細明體" pitchFamily="18" charset="-120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3300">
          <a:solidFill>
            <a:schemeClr val="tx2"/>
          </a:solidFill>
          <a:latin typeface="Arial Black" pitchFamily="34" charset="0"/>
          <a:ea typeface="新細明體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pitchFamily="2" charset="2"/>
        <a:buChar char="l"/>
        <a:defRPr kumimoji="1" sz="31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50000"/>
        <a:buChar char="•"/>
        <a:defRPr kumimoji="1" sz="26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50000"/>
        <a:buChar char="•"/>
        <a:defRPr kumimoji="1" sz="22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150000"/>
        <a:buChar char="•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88118" y="1052736"/>
            <a:ext cx="8785225" cy="1944687"/>
          </a:xfrm>
        </p:spPr>
        <p:txBody>
          <a:bodyPr/>
          <a:lstStyle/>
          <a:p>
            <a:r>
              <a:rPr lang="en-US" altLang="zh-TW" sz="3600" b="1" i="0" dirty="0"/>
              <a:t>Parallel Processing Priority </a:t>
            </a:r>
            <a:r>
              <a:rPr lang="en-US" altLang="zh-TW" sz="3600" b="1" i="0" dirty="0" err="1"/>
              <a:t>Trie</a:t>
            </a:r>
            <a:r>
              <a:rPr lang="en-US" altLang="zh-TW" sz="3600" b="1" i="0" dirty="0"/>
              <a:t>-based IP Lookup Approach</a:t>
            </a:r>
            <a:endParaRPr lang="zh-TW" altLang="zh-TW" sz="3600" b="1" i="0" dirty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03648" y="3429000"/>
            <a:ext cx="6444716" cy="2160588"/>
          </a:xfrm>
        </p:spPr>
        <p:txBody>
          <a:bodyPr/>
          <a:lstStyle/>
          <a:p>
            <a:pPr algn="l"/>
            <a:r>
              <a:rPr lang="en-US" altLang="zh-TW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Author: </a:t>
            </a:r>
            <a:r>
              <a:rPr lang="en-US" altLang="zh-TW" sz="1600" dirty="0" err="1"/>
              <a:t>Hootan</a:t>
            </a:r>
            <a:r>
              <a:rPr lang="en-US" altLang="zh-TW" sz="1600" dirty="0"/>
              <a:t> </a:t>
            </a:r>
            <a:r>
              <a:rPr lang="en-US" altLang="zh-TW" sz="1600" dirty="0" err="1"/>
              <a:t>Zhian</a:t>
            </a:r>
            <a:r>
              <a:rPr lang="en-US" altLang="zh-TW" sz="1600" dirty="0"/>
              <a:t>, Muhammad </a:t>
            </a:r>
            <a:r>
              <a:rPr lang="en-US" altLang="zh-TW" sz="1600" dirty="0" err="1"/>
              <a:t>Bayat</a:t>
            </a:r>
            <a:r>
              <a:rPr lang="en-US" altLang="zh-TW" sz="1600" dirty="0"/>
              <a:t>, Maryam </a:t>
            </a:r>
            <a:r>
              <a:rPr lang="en-US" altLang="zh-TW" sz="1600" dirty="0" err="1"/>
              <a:t>Amiri</a:t>
            </a:r>
            <a:r>
              <a:rPr lang="en-US" altLang="zh-TW" sz="1600" dirty="0"/>
              <a:t>, </a:t>
            </a:r>
            <a:r>
              <a:rPr lang="en-US" altLang="zh-TW" sz="1600" dirty="0" err="1"/>
              <a:t>Masoud</a:t>
            </a:r>
            <a:r>
              <a:rPr lang="en-US" altLang="zh-TW" sz="1600" dirty="0"/>
              <a:t> </a:t>
            </a:r>
            <a:r>
              <a:rPr lang="en-US" altLang="zh-TW" sz="1600" dirty="0" err="1"/>
              <a:t>Sabaei</a:t>
            </a:r>
            <a:endParaRPr lang="en-US" altLang="zh-TW" sz="1600" dirty="0"/>
          </a:p>
          <a:p>
            <a:pPr algn="l"/>
            <a:r>
              <a:rPr lang="en-US" altLang="zh-TW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Symposium : </a:t>
            </a:r>
            <a:r>
              <a:rPr lang="en-US" altLang="zh-TW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Telecommunications (IST), 2014 7th International </a:t>
            </a:r>
            <a:r>
              <a:rPr lang="en-US" altLang="zh-TW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Symposium </a:t>
            </a:r>
            <a:r>
              <a:rPr lang="en-US" altLang="zh-TW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</a:t>
            </a:r>
          </a:p>
          <a:p>
            <a:pPr algn="l"/>
            <a:r>
              <a:rPr lang="en-US" altLang="zh-TW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Presenter</a:t>
            </a:r>
            <a:r>
              <a:rPr lang="en-US" altLang="zh-TW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zh-TW" altLang="zh-TW" sz="1800" dirty="0" smtClean="0"/>
              <a:t>Y</a:t>
            </a:r>
            <a:r>
              <a:rPr lang="zh-TW" altLang="zh-TW" sz="1800" dirty="0"/>
              <a:t>e</a:t>
            </a:r>
            <a:r>
              <a:rPr lang="en-US" altLang="zh-TW" sz="1800" dirty="0" smtClean="0"/>
              <a:t>n-Chun</a:t>
            </a:r>
            <a:r>
              <a:rPr lang="zh-TW" altLang="en-US" sz="1800" dirty="0" smtClean="0"/>
              <a:t> </a:t>
            </a:r>
            <a:r>
              <a:rPr lang="en-US" altLang="zh-TW" sz="1800" dirty="0" smtClean="0"/>
              <a:t>Tseng</a:t>
            </a:r>
            <a:endParaRPr lang="en-US" altLang="zh-TW" sz="1800" dirty="0"/>
          </a:p>
          <a:p>
            <a:pPr algn="l"/>
            <a:r>
              <a:rPr lang="en-US" altLang="zh-TW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Date</a:t>
            </a:r>
            <a:r>
              <a:rPr lang="en-US" altLang="zh-TW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zh-TW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2015/10/21</a:t>
            </a:r>
            <a:endParaRPr kumimoji="0" lang="en-US" altLang="zh-TW" sz="400" dirty="0" smtClean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077" name="Rectangle 5"/>
          <p:cNvSpPr>
            <a:spLocks noChangeArrowheads="1"/>
          </p:cNvSpPr>
          <p:nvPr/>
        </p:nvSpPr>
        <p:spPr bwMode="auto">
          <a:xfrm>
            <a:off x="1600200" y="6016625"/>
            <a:ext cx="5961063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algn="ctr" eaLnBrk="0" hangingPunct="0"/>
            <a:r>
              <a:rPr lang="en-US" altLang="zh-TW" sz="1600" dirty="0"/>
              <a:t>Department of Computer Science and Information Engineering </a:t>
            </a:r>
          </a:p>
          <a:p>
            <a:pPr algn="ctr" eaLnBrk="0" hangingPunct="0"/>
            <a:r>
              <a:rPr lang="en-US" altLang="zh-TW" sz="1600" dirty="0"/>
              <a:t>National Cheng Kung University, Taiwan R.O.C.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National Cheng Kung University CSIE Computer &amp; Internet Architecture Lab </a:t>
            </a:r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6951E2-EEAA-4669-B8F0-B40FD5B3C243}" type="slidenum">
              <a:rPr lang="en-US" altLang="zh-TW" smtClean="0"/>
              <a:pPr>
                <a:defRPr/>
              </a:pPr>
              <a:t>10</a:t>
            </a:fld>
            <a:endParaRPr lang="en-US" altLang="zh-TW"/>
          </a:p>
        </p:txBody>
      </p:sp>
      <p:sp>
        <p:nvSpPr>
          <p:cNvPr id="6" name="標題 1"/>
          <p:cNvSpPr>
            <a:spLocks noGrp="1"/>
          </p:cNvSpPr>
          <p:nvPr>
            <p:ph type="title"/>
          </p:nvPr>
        </p:nvSpPr>
        <p:spPr>
          <a:xfrm>
            <a:off x="762000" y="549275"/>
            <a:ext cx="7696200" cy="592138"/>
          </a:xfrm>
        </p:spPr>
        <p:txBody>
          <a:bodyPr/>
          <a:lstStyle/>
          <a:p>
            <a:r>
              <a:rPr lang="en-US" altLang="zh-TW" b="1" dirty="0"/>
              <a:t>Proposed </a:t>
            </a:r>
            <a:r>
              <a:rPr lang="en-US" altLang="zh-TW" b="1" dirty="0" smtClean="0"/>
              <a:t>scheme</a:t>
            </a:r>
            <a:endParaRPr lang="zh-TW" altLang="en-US" dirty="0"/>
          </a:p>
        </p:txBody>
      </p:sp>
      <p:pic>
        <p:nvPicPr>
          <p:cNvPr id="7" name="圖片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70838" y="1857365"/>
            <a:ext cx="5278524" cy="37354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97596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/>
              <a:t>Proposed </a:t>
            </a:r>
            <a:r>
              <a:rPr lang="en-US" altLang="zh-TW" b="1" dirty="0" smtClean="0"/>
              <a:t>scheme</a:t>
            </a:r>
            <a:endParaRPr lang="zh-TW" altLang="en-US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National Cheng Kung University CSIE Computer &amp; Internet Architecture Lab </a:t>
            </a:r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6951E2-EEAA-4669-B8F0-B40FD5B3C243}" type="slidenum">
              <a:rPr lang="en-US" altLang="zh-TW" smtClean="0"/>
              <a:pPr>
                <a:defRPr/>
              </a:pPr>
              <a:t>11</a:t>
            </a:fld>
            <a:endParaRPr lang="en-US" altLang="zh-TW"/>
          </a:p>
        </p:txBody>
      </p:sp>
      <p:sp>
        <p:nvSpPr>
          <p:cNvPr id="7" name="內容版面配置區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sz="2000" b="1" dirty="0"/>
              <a:t>8 level Priority </a:t>
            </a:r>
            <a:r>
              <a:rPr lang="en-US" altLang="zh-TW" sz="2000" b="1" dirty="0" err="1" smtClean="0"/>
              <a:t>trie</a:t>
            </a:r>
            <a:r>
              <a:rPr lang="en-US" altLang="zh-TW" sz="2000" b="1" dirty="0" smtClean="0"/>
              <a:t> : </a:t>
            </a:r>
          </a:p>
          <a:p>
            <a:pPr lvl="1"/>
            <a:r>
              <a:rPr lang="en-US" altLang="zh-TW" sz="1800" dirty="0" smtClean="0"/>
              <a:t>A </a:t>
            </a:r>
            <a:r>
              <a:rPr lang="en-US" altLang="zh-TW" sz="1800" dirty="0"/>
              <a:t>Priority </a:t>
            </a:r>
            <a:r>
              <a:rPr lang="en-US" altLang="zh-TW" sz="1800" dirty="0" err="1"/>
              <a:t>trie</a:t>
            </a:r>
            <a:r>
              <a:rPr lang="en-US" altLang="zh-TW" sz="1800" dirty="0"/>
              <a:t> </a:t>
            </a:r>
            <a:r>
              <a:rPr lang="en-US" altLang="zh-TW" sz="1800" dirty="0" smtClean="0"/>
              <a:t>with </a:t>
            </a:r>
            <a:r>
              <a:rPr lang="en-US" altLang="zh-TW" sz="1800" dirty="0" smtClean="0"/>
              <a:t>the maximum of eight </a:t>
            </a:r>
            <a:r>
              <a:rPr lang="en-US" altLang="zh-TW" sz="1800" dirty="0"/>
              <a:t>levels to store 24 to </a:t>
            </a:r>
            <a:r>
              <a:rPr lang="en-US" altLang="zh-TW" sz="1800" dirty="0" smtClean="0"/>
              <a:t>32-bit </a:t>
            </a:r>
            <a:r>
              <a:rPr lang="en-US" altLang="zh-TW" sz="1800" dirty="0" smtClean="0"/>
              <a:t>prefixes.</a:t>
            </a:r>
            <a:endParaRPr lang="en-US" altLang="zh-TW" sz="1800" dirty="0"/>
          </a:p>
          <a:p>
            <a:r>
              <a:rPr lang="en-US" altLang="zh-TW" sz="2000" b="1" dirty="0" smtClean="0"/>
              <a:t> </a:t>
            </a:r>
            <a:r>
              <a:rPr lang="en-US" altLang="zh-TW" sz="2000" b="1" dirty="0"/>
              <a:t>Priority </a:t>
            </a:r>
            <a:r>
              <a:rPr lang="en-US" altLang="zh-TW" sz="2000" b="1" dirty="0" err="1" smtClean="0"/>
              <a:t>subtries</a:t>
            </a:r>
            <a:r>
              <a:rPr lang="en-US" altLang="zh-TW" sz="2000" b="1" dirty="0" smtClean="0"/>
              <a:t> : </a:t>
            </a:r>
          </a:p>
          <a:p>
            <a:pPr lvl="1"/>
            <a:r>
              <a:rPr lang="en-US" altLang="zh-TW" sz="1800" dirty="0"/>
              <a:t>A</a:t>
            </a:r>
            <a:r>
              <a:rPr lang="en-US" altLang="zh-TW" sz="1800" dirty="0" smtClean="0"/>
              <a:t> </a:t>
            </a:r>
            <a:r>
              <a:rPr lang="en-US" altLang="zh-TW" sz="1800" dirty="0"/>
              <a:t>set of Priority </a:t>
            </a:r>
            <a:r>
              <a:rPr lang="en-US" altLang="zh-TW" sz="1800" dirty="0" err="1" smtClean="0"/>
              <a:t>subtrie</a:t>
            </a:r>
            <a:r>
              <a:rPr lang="en-US" altLang="zh-TW" sz="1800" dirty="0" smtClean="0"/>
              <a:t> from  </a:t>
            </a:r>
            <a:r>
              <a:rPr lang="en-US" altLang="zh-TW" sz="1800" dirty="0"/>
              <a:t>level  8</a:t>
            </a:r>
            <a:r>
              <a:rPr lang="en-US" altLang="zh-TW" sz="1800" dirty="0" smtClean="0"/>
              <a:t>.</a:t>
            </a:r>
          </a:p>
          <a:p>
            <a:pPr lvl="1"/>
            <a:r>
              <a:rPr lang="en-US" altLang="zh-TW" sz="1800" dirty="0" smtClean="0"/>
              <a:t>The remaining 24 to 32-bits prefixes </a:t>
            </a:r>
            <a:r>
              <a:rPr lang="en-US" altLang="zh-TW" sz="1800" dirty="0"/>
              <a:t>stored </a:t>
            </a:r>
            <a:r>
              <a:rPr lang="en-US" altLang="zh-TW" sz="1800" dirty="0" smtClean="0"/>
              <a:t>in </a:t>
            </a:r>
            <a:r>
              <a:rPr lang="en-US" altLang="zh-TW" sz="1800" dirty="0"/>
              <a:t>these </a:t>
            </a:r>
            <a:r>
              <a:rPr lang="en-US" altLang="zh-TW" sz="1800" dirty="0" err="1" smtClean="0"/>
              <a:t>subtries</a:t>
            </a:r>
            <a:r>
              <a:rPr lang="en-US" altLang="zh-TW" sz="1800" dirty="0" smtClean="0"/>
              <a:t>.</a:t>
            </a:r>
            <a:endParaRPr lang="en-US" altLang="zh-TW" sz="1800" dirty="0"/>
          </a:p>
          <a:p>
            <a:pPr lvl="1"/>
            <a:r>
              <a:rPr lang="en-US" altLang="zh-TW" sz="1800" dirty="0" smtClean="0"/>
              <a:t>The </a:t>
            </a:r>
            <a:r>
              <a:rPr lang="en-US" altLang="zh-TW" sz="1800" dirty="0" err="1" smtClean="0"/>
              <a:t>subtrie</a:t>
            </a:r>
            <a:r>
              <a:rPr lang="en-US" altLang="zh-TW" sz="1800" dirty="0" smtClean="0"/>
              <a:t> </a:t>
            </a:r>
            <a:r>
              <a:rPr lang="en-US" altLang="zh-TW" sz="1800" dirty="0"/>
              <a:t>ID first 8 bits of the prefixes</a:t>
            </a:r>
            <a:r>
              <a:rPr lang="en-US" altLang="zh-TW" sz="1800" dirty="0" smtClean="0"/>
              <a:t>.</a:t>
            </a:r>
          </a:p>
          <a:p>
            <a:r>
              <a:rPr lang="en-US" altLang="zh-TW" sz="1800" dirty="0" smtClean="0"/>
              <a:t> </a:t>
            </a:r>
            <a:r>
              <a:rPr lang="en-US" altLang="zh-TW" sz="2000" b="1" dirty="0"/>
              <a:t>Orderly  </a:t>
            </a:r>
            <a:r>
              <a:rPr lang="en-US" altLang="zh-TW" sz="2000" b="1" dirty="0" err="1" smtClean="0"/>
              <a:t>subtries</a:t>
            </a:r>
            <a:r>
              <a:rPr lang="en-US" altLang="zh-TW" sz="2000" b="1" dirty="0" smtClean="0"/>
              <a:t> :  </a:t>
            </a:r>
          </a:p>
          <a:p>
            <a:pPr lvl="1"/>
            <a:r>
              <a:rPr lang="en-US" altLang="zh-TW" sz="1800" dirty="0"/>
              <a:t>A</a:t>
            </a:r>
            <a:r>
              <a:rPr lang="en-US" altLang="zh-TW" sz="1800" dirty="0" smtClean="0"/>
              <a:t> </a:t>
            </a:r>
            <a:r>
              <a:rPr lang="en-US" altLang="zh-TW" sz="1800" dirty="0" smtClean="0"/>
              <a:t>set of </a:t>
            </a:r>
            <a:r>
              <a:rPr lang="en-US" altLang="zh-TW" sz="1800" dirty="0"/>
              <a:t>Orderly </a:t>
            </a:r>
            <a:r>
              <a:rPr lang="en-US" altLang="zh-TW" sz="1800" dirty="0" err="1"/>
              <a:t>subtries</a:t>
            </a:r>
            <a:r>
              <a:rPr lang="en-US" altLang="zh-TW" sz="1800" dirty="0"/>
              <a:t> </a:t>
            </a:r>
            <a:r>
              <a:rPr lang="en-US" altLang="zh-TW" sz="1800" dirty="0" smtClean="0"/>
              <a:t>that are </a:t>
            </a:r>
            <a:r>
              <a:rPr lang="en-US" altLang="zh-TW" sz="1800" dirty="0" smtClean="0"/>
              <a:t>defined </a:t>
            </a:r>
            <a:r>
              <a:rPr lang="en-US" altLang="zh-TW" sz="1800" dirty="0"/>
              <a:t>from level 8. </a:t>
            </a:r>
            <a:endParaRPr lang="en-US" altLang="zh-TW" sz="1800" dirty="0" smtClean="0"/>
          </a:p>
          <a:p>
            <a:pPr lvl="1"/>
            <a:r>
              <a:rPr lang="en-US" altLang="zh-TW" sz="1800" dirty="0" smtClean="0"/>
              <a:t>Prefixes </a:t>
            </a:r>
            <a:r>
              <a:rPr lang="en-US" altLang="zh-TW" sz="1800" dirty="0"/>
              <a:t>with 8 </a:t>
            </a:r>
            <a:r>
              <a:rPr lang="en-US" altLang="zh-TW" sz="1800" dirty="0" smtClean="0"/>
              <a:t>to 24 are stored in </a:t>
            </a:r>
            <a:r>
              <a:rPr lang="en-US" altLang="zh-TW" sz="1800" dirty="0"/>
              <a:t>these </a:t>
            </a:r>
            <a:r>
              <a:rPr lang="en-US" altLang="zh-TW" sz="1800" dirty="0" err="1"/>
              <a:t>subtries</a:t>
            </a:r>
            <a:r>
              <a:rPr lang="en-US" altLang="zh-TW" sz="1800" dirty="0"/>
              <a:t>. </a:t>
            </a:r>
            <a:endParaRPr lang="en-US" altLang="zh-TW" sz="1800" dirty="0" smtClean="0"/>
          </a:p>
          <a:p>
            <a:pPr lvl="1"/>
            <a:r>
              <a:rPr lang="en-US" altLang="zh-TW" sz="1800" dirty="0" smtClean="0"/>
              <a:t>The </a:t>
            </a:r>
            <a:r>
              <a:rPr lang="en-US" altLang="zh-TW" sz="1800" dirty="0" err="1"/>
              <a:t>subtrie</a:t>
            </a:r>
            <a:r>
              <a:rPr lang="en-US" altLang="zh-TW" sz="1800" dirty="0"/>
              <a:t> ID is </a:t>
            </a:r>
            <a:r>
              <a:rPr lang="en-US" altLang="zh-TW" sz="1800" dirty="0" smtClean="0"/>
              <a:t>based on the first </a:t>
            </a:r>
            <a:r>
              <a:rPr lang="en-US" altLang="zh-TW" sz="1800" dirty="0" smtClean="0"/>
              <a:t>8bits </a:t>
            </a:r>
            <a:r>
              <a:rPr lang="en-US" altLang="zh-TW" sz="1800" dirty="0" smtClean="0"/>
              <a:t>of </a:t>
            </a:r>
            <a:r>
              <a:rPr lang="en-US" altLang="zh-TW" sz="1800" dirty="0"/>
              <a:t>the prefixes</a:t>
            </a:r>
            <a:r>
              <a:rPr lang="en-US" altLang="zh-TW" sz="1800" dirty="0" smtClean="0"/>
              <a:t>.</a:t>
            </a:r>
            <a:endParaRPr lang="zh-TW" altLang="en-US" sz="1800" dirty="0"/>
          </a:p>
        </p:txBody>
      </p:sp>
    </p:spTree>
    <p:extLst>
      <p:ext uri="{BB962C8B-B14F-4D97-AF65-F5344CB8AC3E}">
        <p14:creationId xmlns:p14="http://schemas.microsoft.com/office/powerpoint/2010/main" val="1156202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/>
              <a:t>Proposed </a:t>
            </a:r>
            <a:r>
              <a:rPr lang="en-US" altLang="zh-TW" b="1" dirty="0" smtClean="0"/>
              <a:t>scheme</a:t>
            </a:r>
            <a:endParaRPr lang="zh-TW" altLang="en-US" dirty="0"/>
          </a:p>
        </p:txBody>
      </p:sp>
      <p:pic>
        <p:nvPicPr>
          <p:cNvPr id="6" name="內容版面配置區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71587" y="2101850"/>
            <a:ext cx="6677025" cy="3152775"/>
          </a:xfrm>
          <a:prstGeom prst="rect">
            <a:avLst/>
          </a:prstGeom>
        </p:spPr>
      </p:pic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National Cheng Kung University CSIE Computer &amp; Internet Architecture Lab </a:t>
            </a:r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6951E2-EEAA-4669-B8F0-B40FD5B3C243}" type="slidenum">
              <a:rPr lang="en-US" altLang="zh-TW" smtClean="0"/>
              <a:pPr>
                <a:defRPr/>
              </a:pPr>
              <a:t>12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93197095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內容版面配置區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47664" y="1412875"/>
            <a:ext cx="6012668" cy="4872038"/>
          </a:xfrm>
          <a:prstGeom prst="rect">
            <a:avLst/>
          </a:prstGeom>
        </p:spPr>
      </p:pic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National Cheng Kung University CSIE Computer &amp; Internet Architecture Lab </a:t>
            </a:r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6951E2-EEAA-4669-B8F0-B40FD5B3C243}" type="slidenum">
              <a:rPr lang="en-US" altLang="zh-TW" smtClean="0"/>
              <a:pPr>
                <a:defRPr/>
              </a:pPr>
              <a:t>13</a:t>
            </a:fld>
            <a:endParaRPr lang="en-US" altLang="zh-TW"/>
          </a:p>
        </p:txBody>
      </p:sp>
      <p:sp>
        <p:nvSpPr>
          <p:cNvPr id="7" name="標題 1"/>
          <p:cNvSpPr txBox="1">
            <a:spLocks/>
          </p:cNvSpPr>
          <p:nvPr/>
        </p:nvSpPr>
        <p:spPr bwMode="auto">
          <a:xfrm>
            <a:off x="762000" y="548680"/>
            <a:ext cx="7696200" cy="592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3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300">
                <a:solidFill>
                  <a:schemeClr val="tx2"/>
                </a:solidFill>
                <a:latin typeface="Arial Black" pitchFamily="34" charset="0"/>
                <a:ea typeface="新細明體" pitchFamily="18" charset="-12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300">
                <a:solidFill>
                  <a:schemeClr val="tx2"/>
                </a:solidFill>
                <a:latin typeface="Arial Black" pitchFamily="34" charset="0"/>
                <a:ea typeface="新細明體" pitchFamily="18" charset="-12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300">
                <a:solidFill>
                  <a:schemeClr val="tx2"/>
                </a:solidFill>
                <a:latin typeface="Arial Black" pitchFamily="34" charset="0"/>
                <a:ea typeface="新細明體" pitchFamily="18" charset="-12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300">
                <a:solidFill>
                  <a:schemeClr val="tx2"/>
                </a:solidFill>
                <a:latin typeface="Arial Black" pitchFamily="34" charset="0"/>
                <a:ea typeface="新細明體" pitchFamily="18" charset="-12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kumimoji="1" sz="3300">
                <a:solidFill>
                  <a:schemeClr val="tx2"/>
                </a:solidFill>
                <a:latin typeface="Arial Black" pitchFamily="34" charset="0"/>
                <a:ea typeface="新細明體" pitchFamily="18" charset="-12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kumimoji="1" sz="3300">
                <a:solidFill>
                  <a:schemeClr val="tx2"/>
                </a:solidFill>
                <a:latin typeface="Arial Black" pitchFamily="34" charset="0"/>
                <a:ea typeface="新細明體" pitchFamily="18" charset="-12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kumimoji="1" sz="3300">
                <a:solidFill>
                  <a:schemeClr val="tx2"/>
                </a:solidFill>
                <a:latin typeface="Arial Black" pitchFamily="34" charset="0"/>
                <a:ea typeface="新細明體" pitchFamily="18" charset="-12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kumimoji="1" sz="3300">
                <a:solidFill>
                  <a:schemeClr val="tx2"/>
                </a:solidFill>
                <a:latin typeface="Arial Black" pitchFamily="34" charset="0"/>
                <a:ea typeface="新細明體" pitchFamily="18" charset="-120"/>
              </a:defRPr>
            </a:lvl9pPr>
          </a:lstStyle>
          <a:p>
            <a:r>
              <a:rPr lang="en-US" altLang="zh-TW" b="1" kern="0" dirty="0" smtClean="0"/>
              <a:t>Proposed scheme</a:t>
            </a:r>
            <a:endParaRPr lang="zh-TW" altLang="en-US" kern="0" dirty="0"/>
          </a:p>
        </p:txBody>
      </p:sp>
    </p:spTree>
    <p:extLst>
      <p:ext uri="{BB962C8B-B14F-4D97-AF65-F5344CB8AC3E}">
        <p14:creationId xmlns:p14="http://schemas.microsoft.com/office/powerpoint/2010/main" val="196462691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TW" sz="2400" dirty="0" smtClean="0"/>
              <a:t>Search :</a:t>
            </a:r>
          </a:p>
          <a:p>
            <a:r>
              <a:rPr lang="en-US" altLang="zh-TW" sz="2400" dirty="0" smtClean="0"/>
              <a:t>Thread </a:t>
            </a:r>
            <a:r>
              <a:rPr lang="en-US" altLang="zh-TW" sz="2400" dirty="0"/>
              <a:t>(1) in Orderly </a:t>
            </a:r>
            <a:r>
              <a:rPr lang="en-US" altLang="zh-TW" sz="2400" dirty="0" err="1" smtClean="0"/>
              <a:t>subtries</a:t>
            </a:r>
            <a:r>
              <a:rPr lang="en-US" altLang="zh-TW" sz="2400" dirty="0"/>
              <a:t>.</a:t>
            </a:r>
            <a:endParaRPr lang="en-US" altLang="zh-TW" sz="2400" dirty="0" smtClean="0"/>
          </a:p>
          <a:p>
            <a:r>
              <a:rPr lang="en-US" altLang="zh-TW" sz="2400" dirty="0"/>
              <a:t>T</a:t>
            </a:r>
            <a:r>
              <a:rPr lang="en-US" altLang="zh-TW" sz="2400" dirty="0" smtClean="0"/>
              <a:t>hread </a:t>
            </a:r>
            <a:r>
              <a:rPr lang="en-US" altLang="zh-TW" sz="2400" dirty="0"/>
              <a:t>(2) in Priority </a:t>
            </a:r>
            <a:r>
              <a:rPr lang="en-US" altLang="zh-TW" sz="2400" dirty="0" err="1" smtClean="0"/>
              <a:t>trie</a:t>
            </a:r>
            <a:r>
              <a:rPr lang="en-US" altLang="zh-TW" sz="2400" dirty="0"/>
              <a:t>.</a:t>
            </a:r>
            <a:endParaRPr lang="en-US" altLang="zh-TW" sz="2400" dirty="0" smtClean="0"/>
          </a:p>
          <a:p>
            <a:r>
              <a:rPr lang="en-US" altLang="zh-TW" sz="2400" dirty="0" smtClean="0"/>
              <a:t>T</a:t>
            </a:r>
            <a:r>
              <a:rPr lang="en-US" altLang="zh-TW" sz="2400" dirty="0" smtClean="0"/>
              <a:t>hread </a:t>
            </a:r>
            <a:r>
              <a:rPr lang="en-US" altLang="zh-TW" sz="2400" dirty="0"/>
              <a:t>(3</a:t>
            </a:r>
            <a:r>
              <a:rPr lang="en-US" altLang="zh-TW" sz="2400" dirty="0" smtClean="0"/>
              <a:t>) in </a:t>
            </a:r>
            <a:r>
              <a:rPr lang="en-US" altLang="zh-TW" sz="2400" dirty="0"/>
              <a:t>Priority </a:t>
            </a:r>
            <a:r>
              <a:rPr lang="en-US" altLang="zh-TW" sz="2400" dirty="0" err="1" smtClean="0"/>
              <a:t>subtries</a:t>
            </a:r>
            <a:r>
              <a:rPr lang="en-US" altLang="zh-TW" sz="2400" dirty="0" smtClean="0"/>
              <a:t>.</a:t>
            </a:r>
            <a:endParaRPr lang="en-US" altLang="zh-TW" sz="2400" dirty="0" smtClean="0"/>
          </a:p>
          <a:p>
            <a:r>
              <a:rPr lang="en-US" altLang="zh-TW" sz="2400" dirty="0"/>
              <a:t>Thread (1</a:t>
            </a:r>
            <a:r>
              <a:rPr lang="en-US" altLang="zh-TW" sz="2400" dirty="0" smtClean="0"/>
              <a:t>) and thread </a:t>
            </a:r>
            <a:r>
              <a:rPr lang="en-US" altLang="zh-TW" sz="2400" dirty="0"/>
              <a:t>(3</a:t>
            </a:r>
            <a:r>
              <a:rPr lang="en-US" altLang="zh-TW" sz="2400" dirty="0" smtClean="0"/>
              <a:t>) select the appropriate </a:t>
            </a:r>
            <a:r>
              <a:rPr lang="en-US" altLang="zh-TW" sz="2400" dirty="0" err="1"/>
              <a:t>subtries</a:t>
            </a:r>
            <a:r>
              <a:rPr lang="en-US" altLang="zh-TW" sz="2400" dirty="0"/>
              <a:t> </a:t>
            </a:r>
            <a:r>
              <a:rPr lang="en-US" altLang="zh-TW" sz="2400" dirty="0" smtClean="0"/>
              <a:t>based on the most significant 8 </a:t>
            </a:r>
            <a:r>
              <a:rPr lang="en-US" altLang="zh-TW" sz="2400" dirty="0"/>
              <a:t>bits</a:t>
            </a:r>
            <a:r>
              <a:rPr lang="en-US" altLang="zh-TW" sz="2400" dirty="0" smtClean="0"/>
              <a:t>. They lookup </a:t>
            </a:r>
            <a:r>
              <a:rPr lang="en-US" altLang="zh-TW" sz="2400" dirty="0"/>
              <a:t>these </a:t>
            </a:r>
            <a:r>
              <a:rPr lang="en-US" altLang="zh-TW" sz="2400" dirty="0" err="1" smtClean="0"/>
              <a:t>subtries</a:t>
            </a:r>
            <a:r>
              <a:rPr lang="en-US" altLang="zh-TW" sz="2400" dirty="0" smtClean="0"/>
              <a:t> </a:t>
            </a:r>
            <a:r>
              <a:rPr lang="en-US" altLang="zh-TW" sz="2400" dirty="0"/>
              <a:t>by algorithms used in Priority and Orderly tries. </a:t>
            </a:r>
            <a:endParaRPr lang="en-US" altLang="zh-TW" sz="2400" dirty="0" smtClean="0"/>
          </a:p>
          <a:p>
            <a:r>
              <a:rPr lang="en-US" altLang="zh-TW" sz="2400" dirty="0"/>
              <a:t>Output port is selected based on the result that is given by </a:t>
            </a:r>
            <a:r>
              <a:rPr lang="en-US" altLang="zh-TW" sz="2400" dirty="0" smtClean="0"/>
              <a:t>a </a:t>
            </a:r>
            <a:r>
              <a:rPr lang="en-US" altLang="zh-TW" sz="2400" dirty="0"/>
              <a:t>thread and longest prefix match.</a:t>
            </a:r>
            <a:endParaRPr lang="zh-TW" altLang="en-US" sz="2400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National Cheng Kung University CSIE Computer &amp; Internet Architecture Lab </a:t>
            </a:r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6951E2-EEAA-4669-B8F0-B40FD5B3C243}" type="slidenum">
              <a:rPr lang="en-US" altLang="zh-TW" smtClean="0"/>
              <a:pPr>
                <a:defRPr/>
              </a:pPr>
              <a:t>14</a:t>
            </a:fld>
            <a:endParaRPr lang="en-US" altLang="zh-TW"/>
          </a:p>
        </p:txBody>
      </p:sp>
      <p:sp>
        <p:nvSpPr>
          <p:cNvPr id="7" name="標題 1"/>
          <p:cNvSpPr txBox="1">
            <a:spLocks/>
          </p:cNvSpPr>
          <p:nvPr/>
        </p:nvSpPr>
        <p:spPr bwMode="auto">
          <a:xfrm>
            <a:off x="762000" y="548680"/>
            <a:ext cx="7696200" cy="592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3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300">
                <a:solidFill>
                  <a:schemeClr val="tx2"/>
                </a:solidFill>
                <a:latin typeface="Arial Black" pitchFamily="34" charset="0"/>
                <a:ea typeface="新細明體" pitchFamily="18" charset="-12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300">
                <a:solidFill>
                  <a:schemeClr val="tx2"/>
                </a:solidFill>
                <a:latin typeface="Arial Black" pitchFamily="34" charset="0"/>
                <a:ea typeface="新細明體" pitchFamily="18" charset="-12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300">
                <a:solidFill>
                  <a:schemeClr val="tx2"/>
                </a:solidFill>
                <a:latin typeface="Arial Black" pitchFamily="34" charset="0"/>
                <a:ea typeface="新細明體" pitchFamily="18" charset="-12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300">
                <a:solidFill>
                  <a:schemeClr val="tx2"/>
                </a:solidFill>
                <a:latin typeface="Arial Black" pitchFamily="34" charset="0"/>
                <a:ea typeface="新細明體" pitchFamily="18" charset="-12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kumimoji="1" sz="3300">
                <a:solidFill>
                  <a:schemeClr val="tx2"/>
                </a:solidFill>
                <a:latin typeface="Arial Black" pitchFamily="34" charset="0"/>
                <a:ea typeface="新細明體" pitchFamily="18" charset="-12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kumimoji="1" sz="3300">
                <a:solidFill>
                  <a:schemeClr val="tx2"/>
                </a:solidFill>
                <a:latin typeface="Arial Black" pitchFamily="34" charset="0"/>
                <a:ea typeface="新細明體" pitchFamily="18" charset="-12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kumimoji="1" sz="3300">
                <a:solidFill>
                  <a:schemeClr val="tx2"/>
                </a:solidFill>
                <a:latin typeface="Arial Black" pitchFamily="34" charset="0"/>
                <a:ea typeface="新細明體" pitchFamily="18" charset="-12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kumimoji="1" sz="3300">
                <a:solidFill>
                  <a:schemeClr val="tx2"/>
                </a:solidFill>
                <a:latin typeface="Arial Black" pitchFamily="34" charset="0"/>
                <a:ea typeface="新細明體" pitchFamily="18" charset="-120"/>
              </a:defRPr>
            </a:lvl9pPr>
          </a:lstStyle>
          <a:p>
            <a:r>
              <a:rPr lang="en-US" altLang="zh-TW" b="1" kern="0" dirty="0" smtClean="0"/>
              <a:t>Proposed scheme</a:t>
            </a:r>
            <a:endParaRPr lang="zh-TW" altLang="en-US" kern="0" dirty="0"/>
          </a:p>
        </p:txBody>
      </p:sp>
    </p:spTree>
    <p:extLst>
      <p:ext uri="{BB962C8B-B14F-4D97-AF65-F5344CB8AC3E}">
        <p14:creationId xmlns:p14="http://schemas.microsoft.com/office/powerpoint/2010/main" val="397382341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/>
              <a:t>Experimental</a:t>
            </a:r>
            <a:r>
              <a:rPr lang="zh-TW" altLang="en-US" b="1" dirty="0"/>
              <a:t> </a:t>
            </a:r>
            <a:r>
              <a:rPr lang="zh-TW" altLang="zh-TW" b="1" dirty="0"/>
              <a:t>E</a:t>
            </a:r>
            <a:r>
              <a:rPr lang="en-US" altLang="zh-TW" b="1" dirty="0"/>
              <a:t>valuation</a:t>
            </a:r>
            <a:endParaRPr kumimoji="1" lang="zh-TW" altLang="en-US" b="1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National Cheng Kung University CSIE Computer &amp; Internet Architecture Lab </a:t>
            </a:r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6951E2-EEAA-4669-B8F0-B40FD5B3C243}" type="slidenum">
              <a:rPr lang="en-US" altLang="zh-TW" smtClean="0"/>
              <a:pPr>
                <a:defRPr/>
              </a:pPr>
              <a:t>15</a:t>
            </a:fld>
            <a:endParaRPr lang="en-US" altLang="zh-TW"/>
          </a:p>
        </p:txBody>
      </p:sp>
      <p:pic>
        <p:nvPicPr>
          <p:cNvPr id="6" name="內容版面配置區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79538" y="2146660"/>
            <a:ext cx="5861123" cy="31568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4805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內容版面配置區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15707" y="2009413"/>
            <a:ext cx="5815823" cy="3437099"/>
          </a:xfrm>
          <a:prstGeom prst="rect">
            <a:avLst/>
          </a:prstGeom>
        </p:spPr>
      </p:pic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National Cheng Kung University CSIE Computer &amp; Internet Architecture Lab </a:t>
            </a:r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6951E2-EEAA-4669-B8F0-B40FD5B3C243}" type="slidenum">
              <a:rPr lang="en-US" altLang="zh-TW" smtClean="0"/>
              <a:pPr>
                <a:defRPr/>
              </a:pPr>
              <a:t>16</a:t>
            </a:fld>
            <a:endParaRPr lang="en-US" altLang="zh-TW"/>
          </a:p>
        </p:txBody>
      </p:sp>
      <p:sp>
        <p:nvSpPr>
          <p:cNvPr id="7" name="標題 1"/>
          <p:cNvSpPr>
            <a:spLocks noGrp="1"/>
          </p:cNvSpPr>
          <p:nvPr>
            <p:ph type="title"/>
          </p:nvPr>
        </p:nvSpPr>
        <p:spPr>
          <a:xfrm>
            <a:off x="762000" y="549275"/>
            <a:ext cx="7696200" cy="592138"/>
          </a:xfrm>
        </p:spPr>
        <p:txBody>
          <a:bodyPr/>
          <a:lstStyle/>
          <a:p>
            <a:r>
              <a:rPr lang="en-US" altLang="zh-TW" b="1" dirty="0"/>
              <a:t>Experimental</a:t>
            </a:r>
            <a:r>
              <a:rPr lang="zh-TW" altLang="en-US" b="1" dirty="0"/>
              <a:t> </a:t>
            </a:r>
            <a:r>
              <a:rPr lang="zh-TW" altLang="zh-TW" b="1" dirty="0"/>
              <a:t>E</a:t>
            </a:r>
            <a:r>
              <a:rPr lang="en-US" altLang="zh-TW" b="1" dirty="0"/>
              <a:t>valuation</a:t>
            </a:r>
            <a:endParaRPr kumimoji="1" lang="zh-TW" altLang="en-US" b="1" dirty="0"/>
          </a:p>
        </p:txBody>
      </p:sp>
    </p:spTree>
    <p:extLst>
      <p:ext uri="{BB962C8B-B14F-4D97-AF65-F5344CB8AC3E}">
        <p14:creationId xmlns:p14="http://schemas.microsoft.com/office/powerpoint/2010/main" val="397266037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內容版面配置區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77671" y="2049859"/>
            <a:ext cx="5664857" cy="3302796"/>
          </a:xfrm>
          <a:prstGeom prst="rect">
            <a:avLst/>
          </a:prstGeom>
        </p:spPr>
      </p:pic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National Cheng Kung University CSIE Computer &amp; Internet Architecture Lab </a:t>
            </a:r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6951E2-EEAA-4669-B8F0-B40FD5B3C243}" type="slidenum">
              <a:rPr lang="en-US" altLang="zh-TW" smtClean="0"/>
              <a:pPr>
                <a:defRPr/>
              </a:pPr>
              <a:t>17</a:t>
            </a:fld>
            <a:endParaRPr lang="en-US" altLang="zh-TW"/>
          </a:p>
        </p:txBody>
      </p:sp>
      <p:sp>
        <p:nvSpPr>
          <p:cNvPr id="7" name="標題 1"/>
          <p:cNvSpPr>
            <a:spLocks noGrp="1"/>
          </p:cNvSpPr>
          <p:nvPr>
            <p:ph type="title"/>
          </p:nvPr>
        </p:nvSpPr>
        <p:spPr>
          <a:xfrm>
            <a:off x="762000" y="549275"/>
            <a:ext cx="7696200" cy="592138"/>
          </a:xfrm>
        </p:spPr>
        <p:txBody>
          <a:bodyPr/>
          <a:lstStyle/>
          <a:p>
            <a:r>
              <a:rPr lang="en-US" altLang="zh-TW" b="1" dirty="0"/>
              <a:t>Experimental</a:t>
            </a:r>
            <a:r>
              <a:rPr lang="zh-TW" altLang="en-US" b="1" dirty="0"/>
              <a:t> </a:t>
            </a:r>
            <a:r>
              <a:rPr lang="zh-TW" altLang="zh-TW" b="1" dirty="0"/>
              <a:t>E</a:t>
            </a:r>
            <a:r>
              <a:rPr lang="en-US" altLang="zh-TW" b="1" dirty="0"/>
              <a:t>valuation</a:t>
            </a:r>
            <a:endParaRPr kumimoji="1" lang="zh-TW" altLang="en-US" b="1" dirty="0"/>
          </a:p>
        </p:txBody>
      </p:sp>
    </p:spTree>
    <p:extLst>
      <p:ext uri="{BB962C8B-B14F-4D97-AF65-F5344CB8AC3E}">
        <p14:creationId xmlns:p14="http://schemas.microsoft.com/office/powerpoint/2010/main" val="16855660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 smtClean="0"/>
              <a:t>Introduction</a:t>
            </a:r>
            <a:endParaRPr lang="zh-TW" altLang="en-US" b="1" dirty="0" smtClean="0"/>
          </a:p>
        </p:txBody>
      </p:sp>
      <p:sp>
        <p:nvSpPr>
          <p:cNvPr id="512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sz="2400" b="1" dirty="0" smtClean="0"/>
              <a:t>A </a:t>
            </a:r>
            <a:r>
              <a:rPr lang="en-US" altLang="zh-TW" sz="2400" b="1" dirty="0"/>
              <a:t>new approach that was constructed by </a:t>
            </a:r>
            <a:r>
              <a:rPr lang="en-US" altLang="zh-TW" sz="2400" b="1" dirty="0" smtClean="0"/>
              <a:t>combining </a:t>
            </a:r>
            <a:r>
              <a:rPr lang="en-US" altLang="zh-TW" sz="2400" b="1" dirty="0"/>
              <a:t>Priority </a:t>
            </a:r>
            <a:r>
              <a:rPr lang="en-US" altLang="zh-TW" sz="2400" b="1" dirty="0" err="1"/>
              <a:t>trie</a:t>
            </a:r>
            <a:r>
              <a:rPr lang="en-US" altLang="zh-TW" sz="2400" b="1" dirty="0"/>
              <a:t> and parallel processing.</a:t>
            </a:r>
          </a:p>
          <a:p>
            <a:r>
              <a:rPr lang="en-US" altLang="zh-TW" sz="2400" b="1" dirty="0"/>
              <a:t>A</a:t>
            </a:r>
            <a:r>
              <a:rPr lang="en-US" altLang="zh-TW" sz="2400" b="1" dirty="0" smtClean="0"/>
              <a:t> </a:t>
            </a:r>
            <a:r>
              <a:rPr lang="en-US" altLang="zh-TW" sz="2400" b="1" dirty="0"/>
              <a:t>method consists of a </a:t>
            </a:r>
            <a:r>
              <a:rPr lang="en-US" altLang="zh-TW" sz="2400" b="1" dirty="0" err="1"/>
              <a:t>trie</a:t>
            </a:r>
            <a:r>
              <a:rPr lang="en-US" altLang="zh-TW" sz="2400" b="1" dirty="0"/>
              <a:t> and several </a:t>
            </a:r>
            <a:r>
              <a:rPr lang="en-US" altLang="zh-TW" sz="2400" b="1" dirty="0" err="1"/>
              <a:t>subtries</a:t>
            </a:r>
            <a:r>
              <a:rPr lang="en-US" altLang="zh-TW" sz="2400" b="1" dirty="0"/>
              <a:t> based on </a:t>
            </a:r>
            <a:r>
              <a:rPr lang="en-US" altLang="zh-TW" sz="2400" b="1" dirty="0" smtClean="0"/>
              <a:t>prefix length</a:t>
            </a:r>
            <a:r>
              <a:rPr lang="en-US" altLang="zh-TW" sz="2400" b="1" dirty="0"/>
              <a:t>. </a:t>
            </a:r>
            <a:endParaRPr lang="en-US" altLang="zh-TW" sz="2400" b="1" dirty="0" smtClean="0"/>
          </a:p>
          <a:p>
            <a:r>
              <a:rPr lang="en-US" altLang="zh-TW" sz="2400" b="1" dirty="0" smtClean="0"/>
              <a:t>These </a:t>
            </a:r>
            <a:r>
              <a:rPr lang="en-US" altLang="zh-TW" sz="2400" b="1" dirty="0" err="1"/>
              <a:t>subtries</a:t>
            </a:r>
            <a:r>
              <a:rPr lang="en-US" altLang="zh-TW" sz="2400" b="1" dirty="0"/>
              <a:t> processed by a specific thread to speed </a:t>
            </a:r>
            <a:r>
              <a:rPr lang="en-US" altLang="zh-TW" sz="2400" b="1" dirty="0" smtClean="0"/>
              <a:t>up.</a:t>
            </a:r>
            <a:endParaRPr lang="en-US" altLang="zh-TW" sz="2400" dirty="0"/>
          </a:p>
          <a:p>
            <a:endParaRPr lang="en-US" altLang="zh-TW" sz="2000" dirty="0" smtClean="0"/>
          </a:p>
          <a:p>
            <a:endParaRPr lang="en-US" altLang="zh-TW" sz="2400" dirty="0" smtClean="0"/>
          </a:p>
        </p:txBody>
      </p:sp>
      <p:sp>
        <p:nvSpPr>
          <p:cNvPr id="5124" name="頁尾版面配置區 3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eaLnBrk="1" hangingPunct="1"/>
            <a:r>
              <a:rPr kumimoji="0" lang="en-US" altLang="zh-TW" smtClean="0"/>
              <a:t>National Cheng Kung University CSIE Computer &amp; Internet Architecture Lab </a:t>
            </a:r>
          </a:p>
        </p:txBody>
      </p:sp>
      <p:sp>
        <p:nvSpPr>
          <p:cNvPr id="5125" name="投影片編號版面配置區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eaLnBrk="1" hangingPunct="1"/>
            <a:fld id="{1792CE9C-D40C-4903-8047-5F113D5052FE}" type="slidenum">
              <a:rPr kumimoji="0" lang="en-US" altLang="zh-TW" smtClean="0"/>
              <a:pPr eaLnBrk="1" hangingPunct="1"/>
              <a:t>2</a:t>
            </a:fld>
            <a:endParaRPr kumimoji="0" lang="en-US" altLang="zh-TW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/>
              <a:t>Proposed scheme (related work)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Bucket sort</a:t>
            </a:r>
            <a:endParaRPr lang="zh-TW" altLang="en-US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National Cheng Kung University CSIE Computer &amp; Internet Architecture Lab </a:t>
            </a:r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6951E2-EEAA-4669-B8F0-B40FD5B3C243}" type="slidenum">
              <a:rPr lang="en-US" altLang="zh-TW" smtClean="0"/>
              <a:pPr>
                <a:defRPr/>
              </a:pPr>
              <a:t>3</a:t>
            </a:fld>
            <a:endParaRPr lang="en-US" altLang="zh-TW"/>
          </a:p>
        </p:txBody>
      </p:sp>
      <p:pic>
        <p:nvPicPr>
          <p:cNvPr id="6" name="圖片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38262" y="1997074"/>
            <a:ext cx="6543675" cy="3362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56976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/>
              <a:t>Proposed scheme (related work)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Bucket sort</a:t>
            </a:r>
            <a:endParaRPr lang="zh-TW" altLang="en-US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National Cheng Kung University CSIE Computer &amp; Internet Architecture Lab </a:t>
            </a:r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6951E2-EEAA-4669-B8F0-B40FD5B3C243}" type="slidenum">
              <a:rPr lang="en-US" altLang="zh-TW" smtClean="0"/>
              <a:pPr>
                <a:defRPr/>
              </a:pPr>
              <a:t>4</a:t>
            </a:fld>
            <a:endParaRPr lang="en-US" altLang="zh-TW"/>
          </a:p>
        </p:txBody>
      </p:sp>
      <p:pic>
        <p:nvPicPr>
          <p:cNvPr id="7" name="圖片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87624" y="2063749"/>
            <a:ext cx="6657975" cy="3228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85995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/>
              <a:t>Proposed scheme (related work)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Bucket sort</a:t>
            </a:r>
            <a:endParaRPr lang="zh-TW" altLang="en-US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National Cheng Kung University CSIE Computer &amp; Internet Architecture Lab </a:t>
            </a:r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6951E2-EEAA-4669-B8F0-B40FD5B3C243}" type="slidenum">
              <a:rPr lang="en-US" altLang="zh-TW" smtClean="0"/>
              <a:pPr>
                <a:defRPr/>
              </a:pPr>
              <a:t>5</a:t>
            </a:fld>
            <a:endParaRPr lang="en-US" altLang="zh-TW"/>
          </a:p>
        </p:txBody>
      </p:sp>
      <p:pic>
        <p:nvPicPr>
          <p:cNvPr id="7" name="圖片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23987" y="2001837"/>
            <a:ext cx="6372225" cy="3352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05572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 smtClean="0"/>
              <a:t>Proposed scheme (related work)</a:t>
            </a:r>
            <a:endParaRPr lang="zh-TW" altLang="en-US" b="1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National Cheng Kung University CSIE Computer &amp; Internet Architecture Lab </a:t>
            </a:r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6951E2-EEAA-4669-B8F0-B40FD5B3C243}" type="slidenum">
              <a:rPr lang="en-US" altLang="zh-TW" smtClean="0"/>
              <a:pPr>
                <a:defRPr/>
              </a:pPr>
              <a:t>6</a:t>
            </a:fld>
            <a:endParaRPr lang="en-US" altLang="zh-TW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441" t="21163" r="36003"/>
          <a:stretch/>
        </p:blipFill>
        <p:spPr bwMode="auto">
          <a:xfrm>
            <a:off x="1079612" y="2323512"/>
            <a:ext cx="2196244" cy="30865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4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4272"/>
          <a:stretch/>
        </p:blipFill>
        <p:spPr bwMode="auto">
          <a:xfrm>
            <a:off x="3275856" y="2600908"/>
            <a:ext cx="5325570" cy="32403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內容版面配置區 2"/>
          <p:cNvSpPr>
            <a:spLocks noGrp="1"/>
          </p:cNvSpPr>
          <p:nvPr>
            <p:ph idx="1"/>
          </p:nvPr>
        </p:nvSpPr>
        <p:spPr>
          <a:xfrm>
            <a:off x="762000" y="1412875"/>
            <a:ext cx="7696200" cy="4530725"/>
          </a:xfrm>
        </p:spPr>
        <p:txBody>
          <a:bodyPr/>
          <a:lstStyle/>
          <a:p>
            <a:r>
              <a:rPr lang="en-US" altLang="zh-TW" dirty="0" smtClean="0"/>
              <a:t>Priority </a:t>
            </a:r>
            <a:r>
              <a:rPr lang="en-US" altLang="zh-TW" dirty="0" err="1" smtClean="0"/>
              <a:t>trie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2051666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/>
              <a:t>Proposed </a:t>
            </a:r>
            <a:r>
              <a:rPr lang="en-US" altLang="zh-TW" b="1" dirty="0" smtClean="0"/>
              <a:t>scheme</a:t>
            </a:r>
            <a:endParaRPr lang="zh-TW" altLang="en-US" dirty="0"/>
          </a:p>
        </p:txBody>
      </p:sp>
      <p:graphicFrame>
        <p:nvGraphicFramePr>
          <p:cNvPr id="6" name="內容版面配置區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57867275"/>
              </p:ext>
            </p:extLst>
          </p:nvPr>
        </p:nvGraphicFramePr>
        <p:xfrm>
          <a:off x="762000" y="1412875"/>
          <a:ext cx="1829780" cy="3337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5644"/>
                <a:gridCol w="1224136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ID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Prefix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1*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01*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11*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010*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100*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101*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1011*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00100010*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National Cheng Kung University CSIE Computer &amp; Internet Architecture Lab </a:t>
            </a:r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6951E2-EEAA-4669-B8F0-B40FD5B3C243}" type="slidenum">
              <a:rPr lang="en-US" altLang="zh-TW" smtClean="0"/>
              <a:pPr>
                <a:defRPr/>
              </a:pPr>
              <a:t>7</a:t>
            </a:fld>
            <a:endParaRPr lang="en-US" altLang="zh-TW"/>
          </a:p>
        </p:txBody>
      </p:sp>
      <p:pic>
        <p:nvPicPr>
          <p:cNvPr id="7" name="圖片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28557" y="1628800"/>
            <a:ext cx="5505450" cy="3924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417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sz="2000" dirty="0"/>
              <a:t>Based on the IP address bit pattern, we </a:t>
            </a:r>
            <a:r>
              <a:rPr lang="en-US" altLang="zh-TW" sz="2000" dirty="0" smtClean="0"/>
              <a:t>move down on the </a:t>
            </a:r>
            <a:r>
              <a:rPr lang="en-US" altLang="zh-TW" sz="2000" dirty="0" err="1" smtClean="0"/>
              <a:t>trie</a:t>
            </a:r>
            <a:r>
              <a:rPr lang="en-US" altLang="zh-TW" sz="2000" dirty="0" smtClean="0"/>
              <a:t>  </a:t>
            </a:r>
            <a:r>
              <a:rPr lang="en-US" altLang="zh-TW" sz="2000" dirty="0"/>
              <a:t>until  we  reach  an  ordinary  node.  </a:t>
            </a:r>
            <a:r>
              <a:rPr lang="en-US" altLang="zh-TW" sz="2000" dirty="0" smtClean="0"/>
              <a:t>Since the prefixes are  </a:t>
            </a:r>
            <a:r>
              <a:rPr lang="en-US" altLang="zh-TW" sz="2000" dirty="0"/>
              <a:t>stored  based  on  their  length,  all  </a:t>
            </a:r>
            <a:r>
              <a:rPr lang="en-US" altLang="zh-TW" sz="2000" dirty="0" smtClean="0"/>
              <a:t>prefixes before this ordinary </a:t>
            </a:r>
            <a:r>
              <a:rPr lang="en-US" altLang="zh-TW" sz="2000" dirty="0"/>
              <a:t>one have shorter length. </a:t>
            </a:r>
            <a:endParaRPr lang="en-US" altLang="zh-TW" sz="2000" dirty="0" smtClean="0"/>
          </a:p>
          <a:p>
            <a:r>
              <a:rPr lang="en-US" altLang="zh-TW" sz="2000" dirty="0"/>
              <a:t>We  continue  moving  </a:t>
            </a:r>
            <a:r>
              <a:rPr lang="en-US" altLang="zh-TW" sz="2000" dirty="0" smtClean="0"/>
              <a:t>down from this ordinary node and compare </a:t>
            </a:r>
            <a:r>
              <a:rPr lang="en-US" altLang="zh-TW" sz="2000" dirty="0"/>
              <a:t>the address with </a:t>
            </a:r>
            <a:r>
              <a:rPr lang="en-US" altLang="zh-TW" sz="2000" dirty="0" smtClean="0"/>
              <a:t>the prefixes in  each node. If the address </a:t>
            </a:r>
            <a:r>
              <a:rPr lang="en-US" altLang="zh-TW" sz="2000" dirty="0"/>
              <a:t>matches with a </a:t>
            </a:r>
            <a:r>
              <a:rPr lang="en-US" altLang="zh-TW" sz="2000" dirty="0" smtClean="0"/>
              <a:t>prefix, equivalent port is selected as </a:t>
            </a:r>
            <a:r>
              <a:rPr lang="en-US" altLang="zh-TW" sz="2000" dirty="0"/>
              <a:t>an output port. This </a:t>
            </a:r>
            <a:r>
              <a:rPr lang="en-US" altLang="zh-TW" sz="2000" dirty="0" smtClean="0"/>
              <a:t>process continues until it reaches a leaf</a:t>
            </a:r>
            <a:r>
              <a:rPr lang="en-US" altLang="zh-TW" sz="2000" dirty="0"/>
              <a:t>. </a:t>
            </a:r>
            <a:endParaRPr lang="zh-TW" altLang="en-US" sz="2000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National Cheng Kung University CSIE Computer &amp; Internet Architecture Lab </a:t>
            </a:r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6951E2-EEAA-4669-B8F0-B40FD5B3C243}" type="slidenum">
              <a:rPr lang="en-US" altLang="zh-TW" smtClean="0"/>
              <a:pPr>
                <a:defRPr/>
              </a:pPr>
              <a:t>8</a:t>
            </a:fld>
            <a:endParaRPr lang="en-US" altLang="zh-TW"/>
          </a:p>
        </p:txBody>
      </p:sp>
      <p:sp>
        <p:nvSpPr>
          <p:cNvPr id="6" name="標題 1"/>
          <p:cNvSpPr>
            <a:spLocks noGrp="1"/>
          </p:cNvSpPr>
          <p:nvPr>
            <p:ph type="title"/>
          </p:nvPr>
        </p:nvSpPr>
        <p:spPr>
          <a:xfrm>
            <a:off x="762000" y="549275"/>
            <a:ext cx="7696200" cy="592138"/>
          </a:xfrm>
        </p:spPr>
        <p:txBody>
          <a:bodyPr/>
          <a:lstStyle/>
          <a:p>
            <a:r>
              <a:rPr lang="en-US" altLang="zh-TW" b="1" dirty="0"/>
              <a:t>Proposed </a:t>
            </a:r>
            <a:r>
              <a:rPr lang="en-US" altLang="zh-TW" b="1" dirty="0" smtClean="0"/>
              <a:t>scheme (lookup)</a:t>
            </a:r>
            <a:endParaRPr lang="zh-TW" altLang="en-US" dirty="0"/>
          </a:p>
        </p:txBody>
      </p:sp>
      <p:pic>
        <p:nvPicPr>
          <p:cNvPr id="7" name="圖片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55976" y="3687950"/>
            <a:ext cx="3485222" cy="24842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9582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First </a:t>
            </a:r>
            <a:r>
              <a:rPr lang="en-US" altLang="zh-TW" dirty="0"/>
              <a:t>the node is deleted. If it had two children, the one with  shorter  length  is  replaces the  deleted  node</a:t>
            </a:r>
            <a:r>
              <a:rPr lang="en-US" altLang="zh-TW" dirty="0" smtClean="0"/>
              <a:t>.</a:t>
            </a:r>
          </a:p>
          <a:p>
            <a:r>
              <a:rPr lang="en-US" altLang="zh-TW" dirty="0"/>
              <a:t>If  the  deleted  node  had </a:t>
            </a:r>
            <a:r>
              <a:rPr lang="en-US" altLang="zh-TW" dirty="0" smtClean="0"/>
              <a:t>only one child, its child should replace it.</a:t>
            </a:r>
          </a:p>
          <a:p>
            <a:pPr marL="0" indent="0">
              <a:buNone/>
            </a:pPr>
            <a:endParaRPr lang="zh-TW" altLang="en-US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National Cheng Kung University CSIE Computer &amp; Internet Architecture Lab </a:t>
            </a:r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6951E2-EEAA-4669-B8F0-B40FD5B3C243}" type="slidenum">
              <a:rPr lang="en-US" altLang="zh-TW" smtClean="0"/>
              <a:pPr>
                <a:defRPr/>
              </a:pPr>
              <a:t>9</a:t>
            </a:fld>
            <a:endParaRPr lang="en-US" altLang="zh-TW"/>
          </a:p>
        </p:txBody>
      </p:sp>
      <p:sp>
        <p:nvSpPr>
          <p:cNvPr id="6" name="標題 1"/>
          <p:cNvSpPr>
            <a:spLocks noGrp="1"/>
          </p:cNvSpPr>
          <p:nvPr>
            <p:ph type="title"/>
          </p:nvPr>
        </p:nvSpPr>
        <p:spPr>
          <a:xfrm>
            <a:off x="762000" y="549275"/>
            <a:ext cx="7696200" cy="592138"/>
          </a:xfrm>
        </p:spPr>
        <p:txBody>
          <a:bodyPr/>
          <a:lstStyle/>
          <a:p>
            <a:r>
              <a:rPr lang="en-US" altLang="zh-TW" b="1" dirty="0"/>
              <a:t>Proposed </a:t>
            </a:r>
            <a:r>
              <a:rPr lang="en-US" altLang="zh-TW" b="1" dirty="0" smtClean="0"/>
              <a:t>scheme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374618860"/>
      </p:ext>
    </p:extLst>
  </p:cSld>
  <p:clrMapOvr>
    <a:masterClrMapping/>
  </p:clrMapOvr>
</p:sld>
</file>

<file path=ppt/theme/theme1.xml><?xml version="1.0" encoding="utf-8"?>
<a:theme xmlns:a="http://schemas.openxmlformats.org/drawingml/2006/main" name="Studio">
  <a:themeElements>
    <a:clrScheme name="Studio 2">
      <a:dk1>
        <a:srgbClr val="000000"/>
      </a:dk1>
      <a:lt1>
        <a:srgbClr val="FFFFFF"/>
      </a:lt1>
      <a:dk2>
        <a:srgbClr val="3732A0"/>
      </a:dk2>
      <a:lt2>
        <a:srgbClr val="666699"/>
      </a:lt2>
      <a:accent1>
        <a:srgbClr val="CCCCFF"/>
      </a:accent1>
      <a:accent2>
        <a:srgbClr val="009999"/>
      </a:accent2>
      <a:accent3>
        <a:srgbClr val="FFFFFF"/>
      </a:accent3>
      <a:accent4>
        <a:srgbClr val="000000"/>
      </a:accent4>
      <a:accent5>
        <a:srgbClr val="E2E2FF"/>
      </a:accent5>
      <a:accent6>
        <a:srgbClr val="008A8A"/>
      </a:accent6>
      <a:hlink>
        <a:srgbClr val="3366CC"/>
      </a:hlink>
      <a:folHlink>
        <a:srgbClr val="9094B8"/>
      </a:folHlink>
    </a:clrScheme>
    <a:fontScheme name="自訂 1">
      <a:majorFont>
        <a:latin typeface="Cambria"/>
        <a:ea typeface="標楷體"/>
        <a:cs typeface=""/>
      </a:majorFont>
      <a:minorFont>
        <a:latin typeface="Times New Roman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udio 1">
        <a:dk1>
          <a:srgbClr val="000000"/>
        </a:dk1>
        <a:lt1>
          <a:srgbClr val="FFFFFF"/>
        </a:lt1>
        <a:dk2>
          <a:srgbClr val="336666"/>
        </a:dk2>
        <a:lt2>
          <a:srgbClr val="CCCC99"/>
        </a:lt2>
        <a:accent1>
          <a:srgbClr val="97CDCC"/>
        </a:accent1>
        <a:accent2>
          <a:srgbClr val="D6E0E0"/>
        </a:accent2>
        <a:accent3>
          <a:srgbClr val="FFFFFF"/>
        </a:accent3>
        <a:accent4>
          <a:srgbClr val="000000"/>
        </a:accent4>
        <a:accent5>
          <a:srgbClr val="C9E3E2"/>
        </a:accent5>
        <a:accent6>
          <a:srgbClr val="C2CBCB"/>
        </a:accent6>
        <a:hlink>
          <a:srgbClr val="99CC00"/>
        </a:hlink>
        <a:folHlink>
          <a:srgbClr val="3366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udio 2">
        <a:dk1>
          <a:srgbClr val="000000"/>
        </a:dk1>
        <a:lt1>
          <a:srgbClr val="FFFFFF"/>
        </a:lt1>
        <a:dk2>
          <a:srgbClr val="3732A0"/>
        </a:dk2>
        <a:lt2>
          <a:srgbClr val="666699"/>
        </a:lt2>
        <a:accent1>
          <a:srgbClr val="CCCCFF"/>
        </a:accent1>
        <a:accent2>
          <a:srgbClr val="009999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008A8A"/>
        </a:accent6>
        <a:hlink>
          <a:srgbClr val="3366CC"/>
        </a:hlink>
        <a:folHlink>
          <a:srgbClr val="9094B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udio 3">
        <a:dk1>
          <a:srgbClr val="000000"/>
        </a:dk1>
        <a:lt1>
          <a:srgbClr val="FFFFFF"/>
        </a:lt1>
        <a:dk2>
          <a:srgbClr val="CD0505"/>
        </a:dk2>
        <a:lt2>
          <a:srgbClr val="5F5F5F"/>
        </a:lt2>
        <a:accent1>
          <a:srgbClr val="D2D5DE"/>
        </a:accent1>
        <a:accent2>
          <a:srgbClr val="D55757"/>
        </a:accent2>
        <a:accent3>
          <a:srgbClr val="FFFFFF"/>
        </a:accent3>
        <a:accent4>
          <a:srgbClr val="000000"/>
        </a:accent4>
        <a:accent5>
          <a:srgbClr val="E5E7EC"/>
        </a:accent5>
        <a:accent6>
          <a:srgbClr val="C14E4E"/>
        </a:accent6>
        <a:hlink>
          <a:srgbClr val="F42D1E"/>
        </a:hlink>
        <a:folHlink>
          <a:srgbClr val="7C849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udio 4">
        <a:dk1>
          <a:srgbClr val="000000"/>
        </a:dk1>
        <a:lt1>
          <a:srgbClr val="FFFFFF"/>
        </a:lt1>
        <a:dk2>
          <a:srgbClr val="551A07"/>
        </a:dk2>
        <a:lt2>
          <a:srgbClr val="CC3300"/>
        </a:lt2>
        <a:accent1>
          <a:srgbClr val="F4B400"/>
        </a:accent1>
        <a:accent2>
          <a:srgbClr val="993300"/>
        </a:accent2>
        <a:accent3>
          <a:srgbClr val="FFFFFF"/>
        </a:accent3>
        <a:accent4>
          <a:srgbClr val="000000"/>
        </a:accent4>
        <a:accent5>
          <a:srgbClr val="F8D6AA"/>
        </a:accent5>
        <a:accent6>
          <a:srgbClr val="8A2D00"/>
        </a:accent6>
        <a:hlink>
          <a:srgbClr val="FF33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udio 5">
        <a:dk1>
          <a:srgbClr val="000000"/>
        </a:dk1>
        <a:lt1>
          <a:srgbClr val="FFFFFF"/>
        </a:lt1>
        <a:dk2>
          <a:srgbClr val="FF0000"/>
        </a:dk2>
        <a:lt2>
          <a:srgbClr val="FFCC00"/>
        </a:lt2>
        <a:accent1>
          <a:srgbClr val="66CCFF"/>
        </a:accent1>
        <a:accent2>
          <a:srgbClr val="009900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008A00"/>
        </a:accent6>
        <a:hlink>
          <a:srgbClr val="FF3300"/>
        </a:hlink>
        <a:folHlink>
          <a:srgbClr val="6600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udio 6">
        <a:dk1>
          <a:srgbClr val="666633"/>
        </a:dk1>
        <a:lt1>
          <a:srgbClr val="FFFFFF"/>
        </a:lt1>
        <a:dk2>
          <a:srgbClr val="000000"/>
        </a:dk2>
        <a:lt2>
          <a:srgbClr val="CC3300"/>
        </a:lt2>
        <a:accent1>
          <a:srgbClr val="808000"/>
        </a:accent1>
        <a:accent2>
          <a:srgbClr val="FF9900"/>
        </a:accent2>
        <a:accent3>
          <a:srgbClr val="AAAAAA"/>
        </a:accent3>
        <a:accent4>
          <a:srgbClr val="DADADA"/>
        </a:accent4>
        <a:accent5>
          <a:srgbClr val="C0C0AA"/>
        </a:accent5>
        <a:accent6>
          <a:srgbClr val="E78A00"/>
        </a:accent6>
        <a:hlink>
          <a:srgbClr val="CC6600"/>
        </a:hlink>
        <a:folHlink>
          <a:srgbClr val="434B1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udio 7">
        <a:dk1>
          <a:srgbClr val="766997"/>
        </a:dk1>
        <a:lt1>
          <a:srgbClr val="FFFFFF"/>
        </a:lt1>
        <a:dk2>
          <a:srgbClr val="530901"/>
        </a:dk2>
        <a:lt2>
          <a:srgbClr val="FFFFFF"/>
        </a:lt2>
        <a:accent1>
          <a:srgbClr val="FF3300"/>
        </a:accent1>
        <a:accent2>
          <a:srgbClr val="CC6600"/>
        </a:accent2>
        <a:accent3>
          <a:srgbClr val="B3AAAA"/>
        </a:accent3>
        <a:accent4>
          <a:srgbClr val="DADADA"/>
        </a:accent4>
        <a:accent5>
          <a:srgbClr val="FFADAA"/>
        </a:accent5>
        <a:accent6>
          <a:srgbClr val="B95C00"/>
        </a:accent6>
        <a:hlink>
          <a:srgbClr val="FF9900"/>
        </a:hlink>
        <a:folHlink>
          <a:srgbClr val="99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udio 8">
        <a:dk1>
          <a:srgbClr val="666699"/>
        </a:dk1>
        <a:lt1>
          <a:srgbClr val="FFFFFF"/>
        </a:lt1>
        <a:dk2>
          <a:srgbClr val="4C004C"/>
        </a:dk2>
        <a:lt2>
          <a:srgbClr val="FFFFFF"/>
        </a:lt2>
        <a:accent1>
          <a:srgbClr val="0099CC"/>
        </a:accent1>
        <a:accent2>
          <a:srgbClr val="993366"/>
        </a:accent2>
        <a:accent3>
          <a:srgbClr val="B2AAB2"/>
        </a:accent3>
        <a:accent4>
          <a:srgbClr val="DADADA"/>
        </a:accent4>
        <a:accent5>
          <a:srgbClr val="AACAE2"/>
        </a:accent5>
        <a:accent6>
          <a:srgbClr val="8A2D5C"/>
        </a:accent6>
        <a:hlink>
          <a:srgbClr val="99CC00"/>
        </a:hlink>
        <a:folHlink>
          <a:srgbClr val="00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udio 9">
        <a:dk1>
          <a:srgbClr val="565682"/>
        </a:dk1>
        <a:lt1>
          <a:srgbClr val="FFFFFF"/>
        </a:lt1>
        <a:dk2>
          <a:srgbClr val="1E1551"/>
        </a:dk2>
        <a:lt2>
          <a:srgbClr val="CCFFFF"/>
        </a:lt2>
        <a:accent1>
          <a:srgbClr val="33CCCC"/>
        </a:accent1>
        <a:accent2>
          <a:srgbClr val="009999"/>
        </a:accent2>
        <a:accent3>
          <a:srgbClr val="ABAAB3"/>
        </a:accent3>
        <a:accent4>
          <a:srgbClr val="DADADA"/>
        </a:accent4>
        <a:accent5>
          <a:srgbClr val="ADE2E2"/>
        </a:accent5>
        <a:accent6>
          <a:srgbClr val="008A8A"/>
        </a:accent6>
        <a:hlink>
          <a:srgbClr val="FF9900"/>
        </a:hlink>
        <a:folHlink>
          <a:srgbClr val="00598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udio 10">
        <a:dk1>
          <a:srgbClr val="CCCC99"/>
        </a:dk1>
        <a:lt1>
          <a:srgbClr val="FFFFFF"/>
        </a:lt1>
        <a:dk2>
          <a:srgbClr val="2E5D5C"/>
        </a:dk2>
        <a:lt2>
          <a:srgbClr val="FFFFFF"/>
        </a:lt2>
        <a:accent1>
          <a:srgbClr val="0099CC"/>
        </a:accent1>
        <a:accent2>
          <a:srgbClr val="D6E0E0"/>
        </a:accent2>
        <a:accent3>
          <a:srgbClr val="ADB6B5"/>
        </a:accent3>
        <a:accent4>
          <a:srgbClr val="DADADA"/>
        </a:accent4>
        <a:accent5>
          <a:srgbClr val="AACAE2"/>
        </a:accent5>
        <a:accent6>
          <a:srgbClr val="C2CBCB"/>
        </a:accent6>
        <a:hlink>
          <a:srgbClr val="CCCC99"/>
        </a:hlink>
        <a:folHlink>
          <a:srgbClr val="428A8C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Studio</Template>
  <TotalTime>72565</TotalTime>
  <Words>662</Words>
  <Application>Microsoft Office PowerPoint</Application>
  <PresentationFormat>如螢幕大小 (4:3)</PresentationFormat>
  <Paragraphs>107</Paragraphs>
  <Slides>17</Slides>
  <Notes>2</Notes>
  <HiddenSlides>0</HiddenSlides>
  <MMClips>0</MMClips>
  <ScaleCrop>false</ScaleCrop>
  <HeadingPairs>
    <vt:vector size="6" baseType="variant">
      <vt:variant>
        <vt:lpstr>使用字型</vt:lpstr>
      </vt:variant>
      <vt:variant>
        <vt:i4>7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17</vt:i4>
      </vt:variant>
    </vt:vector>
  </HeadingPairs>
  <TitlesOfParts>
    <vt:vector size="25" baseType="lpstr">
      <vt:lpstr>新細明體</vt:lpstr>
      <vt:lpstr>標楷體</vt:lpstr>
      <vt:lpstr>Arial</vt:lpstr>
      <vt:lpstr>Arial Black</vt:lpstr>
      <vt:lpstr>Cambria</vt:lpstr>
      <vt:lpstr>Times New Roman</vt:lpstr>
      <vt:lpstr>Wingdings</vt:lpstr>
      <vt:lpstr>Studio</vt:lpstr>
      <vt:lpstr>Parallel Processing Priority Trie-based IP Lookup Approach</vt:lpstr>
      <vt:lpstr>Introduction</vt:lpstr>
      <vt:lpstr>Proposed scheme (related work)</vt:lpstr>
      <vt:lpstr>Proposed scheme (related work)</vt:lpstr>
      <vt:lpstr>Proposed scheme (related work)</vt:lpstr>
      <vt:lpstr>Proposed scheme (related work)</vt:lpstr>
      <vt:lpstr>Proposed scheme</vt:lpstr>
      <vt:lpstr>Proposed scheme (lookup)</vt:lpstr>
      <vt:lpstr>Proposed scheme</vt:lpstr>
      <vt:lpstr>Proposed scheme</vt:lpstr>
      <vt:lpstr>Proposed scheme</vt:lpstr>
      <vt:lpstr>Proposed scheme</vt:lpstr>
      <vt:lpstr>PowerPoint 簡報</vt:lpstr>
      <vt:lpstr>PowerPoint 簡報</vt:lpstr>
      <vt:lpstr>Experimental Evaluation</vt:lpstr>
      <vt:lpstr>Experimental Evaluation</vt:lpstr>
      <vt:lpstr>Experimental Evaluation</vt:lpstr>
    </vt:vector>
  </TitlesOfParts>
  <Company>mediahome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Thesis_ECDS</dc:title>
  <dc:creator>MinYuanTsai</dc:creator>
  <cp:lastModifiedBy>YanChun</cp:lastModifiedBy>
  <cp:revision>2314</cp:revision>
  <cp:lastPrinted>2013-07-22T14:09:02Z</cp:lastPrinted>
  <dcterms:created xsi:type="dcterms:W3CDTF">2004-07-16T19:12:18Z</dcterms:created>
  <dcterms:modified xsi:type="dcterms:W3CDTF">2015-10-28T05:43:46Z</dcterms:modified>
</cp:coreProperties>
</file>